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256" r:id="rId2"/>
    <p:sldId id="257" r:id="rId3"/>
    <p:sldId id="259" r:id="rId4"/>
    <p:sldId id="260" r:id="rId5"/>
    <p:sldId id="265" r:id="rId6"/>
    <p:sldId id="272" r:id="rId7"/>
    <p:sldId id="266" r:id="rId8"/>
    <p:sldId id="279" r:id="rId9"/>
    <p:sldId id="268" r:id="rId10"/>
    <p:sldId id="277" r:id="rId11"/>
    <p:sldId id="269" r:id="rId12"/>
    <p:sldId id="270" r:id="rId13"/>
    <p:sldId id="276" r:id="rId14"/>
    <p:sldId id="275" r:id="rId15"/>
    <p:sldId id="274" r:id="rId16"/>
    <p:sldId id="273" r:id="rId17"/>
    <p:sldId id="278" r:id="rId18"/>
    <p:sldId id="271" r:id="rId19"/>
    <p:sldId id="261" r:id="rId20"/>
    <p:sldId id="280" r:id="rId21"/>
    <p:sldId id="258" r:id="rId22"/>
  </p:sldIdLst>
  <p:sldSz cx="10080625" cy="7559675"/>
  <p:notesSz cx="7772400" cy="10058400"/>
  <p:embeddedFontLst>
    <p:embeddedFont>
      <p:font typeface="Gothic821 Cn BT" panose="020F0806020204040204" pitchFamily="34" charset="0"/>
      <p:regular r:id="rId25"/>
    </p:embeddedFont>
    <p:embeddedFont>
      <p:font typeface="Lubalin Graph Book" pitchFamily="2"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331"/>
    <a:srgbClr val="E56606"/>
    <a:srgbClr val="214332"/>
    <a:srgbClr val="E54535"/>
    <a:srgbClr val="963C2B"/>
    <a:srgbClr val="0067A3"/>
    <a:srgbClr val="4BB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31" autoAdjust="0"/>
  </p:normalViewPr>
  <p:slideViewPr>
    <p:cSldViewPr snapToGrid="0">
      <p:cViewPr varScale="1">
        <p:scale>
          <a:sx n="79" d="100"/>
          <a:sy n="79" d="100"/>
        </p:scale>
        <p:origin x="23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yke" userId="8536a34c750c90f3" providerId="LiveId" clId="{A4FE5E1B-1CF2-47DA-A050-31FFFE8BC2A9}"/>
    <pc:docChg chg="undo custSel modSld">
      <pc:chgData name="James Pyke" userId="8536a34c750c90f3" providerId="LiveId" clId="{A4FE5E1B-1CF2-47DA-A050-31FFFE8BC2A9}" dt="2017-11-08T10:47:29.473" v="435" actId="20577"/>
      <pc:docMkLst>
        <pc:docMk/>
      </pc:docMkLst>
      <pc:sldChg chg="modSp">
        <pc:chgData name="James Pyke" userId="8536a34c750c90f3" providerId="LiveId" clId="{A4FE5E1B-1CF2-47DA-A050-31FFFE8BC2A9}" dt="2017-10-04T10:35:01.336" v="37" actId="20577"/>
        <pc:sldMkLst>
          <pc:docMk/>
          <pc:sldMk cId="0" sldId="256"/>
        </pc:sldMkLst>
        <pc:spChg chg="mod">
          <ac:chgData name="James Pyke" userId="8536a34c750c90f3" providerId="LiveId" clId="{A4FE5E1B-1CF2-47DA-A050-31FFFE8BC2A9}" dt="2017-10-04T10:35:01.336" v="37" actId="20577"/>
          <ac:spMkLst>
            <pc:docMk/>
            <pc:sldMk cId="0" sldId="256"/>
            <ac:spMk id="4" creationId="{D9FF5D5B-AAF1-463E-BA1B-B9B8971FCD36}"/>
          </ac:spMkLst>
        </pc:spChg>
      </pc:sldChg>
      <pc:sldChg chg="modSp">
        <pc:chgData name="James Pyke" userId="8536a34c750c90f3" providerId="LiveId" clId="{A4FE5E1B-1CF2-47DA-A050-31FFFE8BC2A9}" dt="2017-10-04T10:47:47.659" v="58" actId="20577"/>
        <pc:sldMkLst>
          <pc:docMk/>
          <pc:sldMk cId="2258151239" sldId="259"/>
        </pc:sldMkLst>
        <pc:spChg chg="mod">
          <ac:chgData name="James Pyke" userId="8536a34c750c90f3" providerId="LiveId" clId="{A4FE5E1B-1CF2-47DA-A050-31FFFE8BC2A9}" dt="2017-10-04T10:47:47.659" v="58" actId="20577"/>
          <ac:spMkLst>
            <pc:docMk/>
            <pc:sldMk cId="2258151239" sldId="259"/>
            <ac:spMk id="2" creationId="{EEC02CFC-BD2D-4E50-959E-D9002AD442DC}"/>
          </ac:spMkLst>
        </pc:spChg>
      </pc:sldChg>
      <pc:sldChg chg="modNotesTx">
        <pc:chgData name="James Pyke" userId="8536a34c750c90f3" providerId="LiveId" clId="{A4FE5E1B-1CF2-47DA-A050-31FFFE8BC2A9}" dt="2017-11-07T14:55:43.337" v="402" actId="20577"/>
        <pc:sldMkLst>
          <pc:docMk/>
          <pc:sldMk cId="1158560093" sldId="278"/>
        </pc:sldMkLst>
      </pc:sldChg>
      <pc:sldChg chg="modSp">
        <pc:chgData name="James Pyke" userId="8536a34c750c90f3" providerId="LiveId" clId="{A4FE5E1B-1CF2-47DA-A050-31FFFE8BC2A9}" dt="2017-11-07T14:12:32.147" v="63" actId="1076"/>
        <pc:sldMkLst>
          <pc:docMk/>
          <pc:sldMk cId="4011653905" sldId="279"/>
        </pc:sldMkLst>
        <pc:spChg chg="mod">
          <ac:chgData name="James Pyke" userId="8536a34c750c90f3" providerId="LiveId" clId="{A4FE5E1B-1CF2-47DA-A050-31FFFE8BC2A9}" dt="2017-11-07T14:12:32.147" v="63" actId="1076"/>
          <ac:spMkLst>
            <pc:docMk/>
            <pc:sldMk cId="4011653905" sldId="279"/>
            <ac:spMk id="10" creationId="{66BA85CC-21B1-4CF9-B86B-D798CF526BBB}"/>
          </ac:spMkLst>
        </pc:spChg>
        <pc:spChg chg="mod">
          <ac:chgData name="James Pyke" userId="8536a34c750c90f3" providerId="LiveId" clId="{A4FE5E1B-1CF2-47DA-A050-31FFFE8BC2A9}" dt="2017-11-07T14:12:27.485" v="61" actId="20577"/>
          <ac:spMkLst>
            <pc:docMk/>
            <pc:sldMk cId="4011653905" sldId="279"/>
            <ac:spMk id="13" creationId="{ABFBD31D-AC14-4ACC-8598-2ED4274CB045}"/>
          </ac:spMkLst>
        </pc:spChg>
      </pc:sldChg>
      <pc:sldChg chg="modNotesTx">
        <pc:chgData name="James Pyke" userId="8536a34c750c90f3" providerId="LiveId" clId="{A4FE5E1B-1CF2-47DA-A050-31FFFE8BC2A9}" dt="2017-11-08T10:47:29.473" v="435" actId="20577"/>
        <pc:sldMkLst>
          <pc:docMk/>
          <pc:sldMk cId="3140259667" sldId="28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BA1FAB-D3EA-42E3-AD18-4B94ACB2F3E2}"/>
              </a:ext>
            </a:extLst>
          </p:cNvPr>
          <p:cNvSpPr txBox="1">
            <a:spLocks noGrp="1"/>
          </p:cNvSpPr>
          <p:nvPr>
            <p:ph type="hdr" sz="quarter"/>
          </p:nvPr>
        </p:nvSpPr>
        <p:spPr>
          <a:xfrm>
            <a:off x="0" y="0"/>
            <a:ext cx="356" cy="356"/>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3" name="Date Placeholder 2">
            <a:extLst>
              <a:ext uri="{FF2B5EF4-FFF2-40B4-BE49-F238E27FC236}">
                <a16:creationId xmlns:a16="http://schemas.microsoft.com/office/drawing/2014/main" id="{A8B07041-68D1-4EEE-856D-B960EC441B13}"/>
              </a:ext>
            </a:extLst>
          </p:cNvPr>
          <p:cNvSpPr txBox="1">
            <a:spLocks noGrp="1"/>
          </p:cNvSpPr>
          <p:nvPr>
            <p:ph type="dt" sz="quarter" idx="1"/>
          </p:nvPr>
        </p:nvSpPr>
        <p:spPr>
          <a:xfrm>
            <a:off x="0" y="955548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4" name="Footer Placeholder 3">
            <a:extLst>
              <a:ext uri="{FF2B5EF4-FFF2-40B4-BE49-F238E27FC236}">
                <a16:creationId xmlns:a16="http://schemas.microsoft.com/office/drawing/2014/main" id="{BA3CFFA6-7EDE-4C9A-8195-DDCDE5AC8966}"/>
              </a:ext>
            </a:extLst>
          </p:cNvPr>
          <p:cNvSpPr txBox="1">
            <a:spLocks noGrp="1"/>
          </p:cNvSpPr>
          <p:nvPr>
            <p:ph type="ftr" sz="quarter" idx="2"/>
          </p:nvPr>
        </p:nvSpPr>
        <p:spPr>
          <a:xfrm>
            <a:off x="0" y="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5" name="Slide Number Placeholder 4">
            <a:extLst>
              <a:ext uri="{FF2B5EF4-FFF2-40B4-BE49-F238E27FC236}">
                <a16:creationId xmlns:a16="http://schemas.microsoft.com/office/drawing/2014/main" id="{6B350A87-188F-42E9-931B-61ACED6A8E69}"/>
              </a:ext>
            </a:extLst>
          </p:cNvPr>
          <p:cNvSpPr txBox="1">
            <a:spLocks noGrp="1"/>
          </p:cNvSpPr>
          <p:nvPr>
            <p:ph type="sldNum" sz="quarter" idx="3"/>
          </p:nvPr>
        </p:nvSpPr>
        <p:spPr>
          <a:xfrm>
            <a:off x="4399196" y="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58A9D3F4-C27C-4A38-9332-536862DF995C}" type="slidenum">
              <a:t>‹#›</a:t>
            </a:fld>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Tree>
    <p:extLst>
      <p:ext uri="{BB962C8B-B14F-4D97-AF65-F5344CB8AC3E}">
        <p14:creationId xmlns:p14="http://schemas.microsoft.com/office/powerpoint/2010/main" val="410447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8CC6-85E7-4334-9485-2D24C3E327AF}"/>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F8B96F01-35B2-43E1-B863-8CC5B36D2DAF}"/>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GB"/>
          </a:p>
        </p:txBody>
      </p:sp>
      <p:sp>
        <p:nvSpPr>
          <p:cNvPr id="4" name="Header Placeholder 3">
            <a:extLst>
              <a:ext uri="{FF2B5EF4-FFF2-40B4-BE49-F238E27FC236}">
                <a16:creationId xmlns:a16="http://schemas.microsoft.com/office/drawing/2014/main" id="{3EF2B6E8-9EDA-495D-9FDB-98DA3E7AFC62}"/>
              </a:ext>
            </a:extLst>
          </p:cNvPr>
          <p:cNvSpPr txBox="1">
            <a:spLocks noGrp="1"/>
          </p:cNvSpPr>
          <p:nvPr>
            <p:ph type="hdr" sz="quarter"/>
          </p:nvPr>
        </p:nvSpPr>
        <p:spPr>
          <a:xfrm>
            <a:off x="1554480" y="5532120"/>
            <a:ext cx="6217563" cy="452592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5" name="Date Placeholder 4">
            <a:extLst>
              <a:ext uri="{FF2B5EF4-FFF2-40B4-BE49-F238E27FC236}">
                <a16:creationId xmlns:a16="http://schemas.microsoft.com/office/drawing/2014/main" id="{E68650E8-D0D3-4613-8E92-1D365E60FC58}"/>
              </a:ext>
            </a:extLst>
          </p:cNvPr>
          <p:cNvSpPr txBox="1">
            <a:spLocks noGrp="1"/>
          </p:cNvSpPr>
          <p:nvPr>
            <p:ph type="dt" idx="1"/>
          </p:nvPr>
        </p:nvSpPr>
        <p:spPr>
          <a:xfrm>
            <a:off x="0" y="955548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6" name="Footer Placeholder 5">
            <a:extLst>
              <a:ext uri="{FF2B5EF4-FFF2-40B4-BE49-F238E27FC236}">
                <a16:creationId xmlns:a16="http://schemas.microsoft.com/office/drawing/2014/main" id="{DDF3E5A8-9221-4312-9B55-A1065562DF6B}"/>
              </a:ext>
            </a:extLst>
          </p:cNvPr>
          <p:cNvSpPr txBox="1">
            <a:spLocks noGrp="1"/>
          </p:cNvSpPr>
          <p:nvPr>
            <p:ph type="ftr" sz="quarter" idx="4"/>
          </p:nvPr>
        </p:nvSpPr>
        <p:spPr>
          <a:xfrm>
            <a:off x="0" y="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7" name="Slide Number Placeholder 6">
            <a:extLst>
              <a:ext uri="{FF2B5EF4-FFF2-40B4-BE49-F238E27FC236}">
                <a16:creationId xmlns:a16="http://schemas.microsoft.com/office/drawing/2014/main" id="{747E329F-C3DE-497D-B7D3-89BC7A662409}"/>
              </a:ext>
            </a:extLst>
          </p:cNvPr>
          <p:cNvSpPr txBox="1">
            <a:spLocks noGrp="1"/>
          </p:cNvSpPr>
          <p:nvPr>
            <p:ph type="sldNum" sz="quarter" idx="5"/>
          </p:nvPr>
        </p:nvSpPr>
        <p:spPr>
          <a:xfrm>
            <a:off x="4399196" y="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fld id="{6C307391-8CDC-41C5-A5D6-DF44A153DA10}" type="slidenum">
              <a:t>‹#›</a:t>
            </a:fld>
            <a:endParaRPr lang="en-GB"/>
          </a:p>
        </p:txBody>
      </p:sp>
    </p:spTree>
    <p:extLst>
      <p:ext uri="{BB962C8B-B14F-4D97-AF65-F5344CB8AC3E}">
        <p14:creationId xmlns:p14="http://schemas.microsoft.com/office/powerpoint/2010/main" val="218491431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GB" sz="2000" b="0" i="0" u="none" strike="noStrike" kern="1200" cap="none" spc="0" baseline="0">
        <a:solidFill>
          <a:srgbClr val="000000"/>
        </a:solidFill>
        <a:highlight>
          <a:scrgbClr r="0" g="0" b="0">
            <a:alpha val="0"/>
          </a:scrgbClr>
        </a:highlight>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2934D08-E6D0-48F2-BD9D-F2E7971F02AC}"/>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4F8AB-CE96-4A29-B8A7-8123C665ED86}" type="slidenum">
              <a:t>1</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F22BAE00-0A55-4848-822F-7E312E3BC94B}"/>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2C943A6-26DE-450E-959E-02C33127F283}"/>
              </a:ext>
            </a:extLst>
          </p:cNvPr>
          <p:cNvSpPr txBox="1">
            <a:spLocks noGrp="1"/>
          </p:cNvSpPr>
          <p:nvPr>
            <p:ph type="body" sz="quarter" idx="1"/>
          </p:nvPr>
        </p:nvSpPr>
        <p:spPr/>
        <p:txBody>
          <a:bodyPr>
            <a:spAutoFit/>
          </a:bodyPr>
          <a:lstStyle/>
          <a:p>
            <a:pPr marL="215900" indent="-215900" algn="l">
              <a:defRPr/>
            </a:pPr>
            <a:r>
              <a:rPr lang="en-GB" b="1" i="0" u="none" strike="noStrike" kern="1200" cap="none" spc="0" baseline="0" dirty="0">
                <a:effectLst/>
                <a:highlight>
                  <a:scrgbClr r="0" g="0" b="0">
                    <a:alpha val="0"/>
                  </a:scrgbClr>
                </a:highlight>
                <a:uFillTx/>
                <a:latin typeface="Liberation Sans" pitchFamily="18"/>
              </a:rPr>
              <a:t>Ben</a:t>
            </a:r>
            <a:r>
              <a:rPr lang="en-GB" b="1" dirty="0"/>
              <a:t>: </a:t>
            </a:r>
            <a:r>
              <a:rPr lang="en-GB" dirty="0"/>
              <a:t>Hello, we're Group 7, I am Ben Reynolds, and this is James Pyke. And we're here today to present to you our idea for this year's Games Project module.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10</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a:xfrm>
            <a:off x="777240" y="4777557"/>
            <a:ext cx="6217563" cy="1231106"/>
          </a:xfrm>
        </p:spPr>
        <p:txBody>
          <a:bodyPr>
            <a:spAutoFit/>
          </a:bodyPr>
          <a:lstStyle/>
          <a:p>
            <a:pPr marL="215900" indent="-215900" algn="l"/>
            <a:r>
              <a:rPr lang="en-GB" b="1" dirty="0"/>
              <a:t>James: </a:t>
            </a:r>
            <a:r>
              <a:rPr lang="en-GB" dirty="0"/>
              <a:t>The player will then be asked to select a difficulty, which become progressively harder while still inheriting the higher end of the key stage one curriculum.   </a:t>
            </a:r>
            <a:endParaRPr lang="en-US" dirty="0"/>
          </a:p>
        </p:txBody>
      </p:sp>
    </p:spTree>
    <p:extLst>
      <p:ext uri="{BB962C8B-B14F-4D97-AF65-F5344CB8AC3E}">
        <p14:creationId xmlns:p14="http://schemas.microsoft.com/office/powerpoint/2010/main" val="252574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11</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They will then be taken through a series of challenges related to the subject that they selected.</a:t>
            </a:r>
            <a:endParaRPr lang="en-US" dirty="0"/>
          </a:p>
        </p:txBody>
      </p:sp>
    </p:spTree>
    <p:extLst>
      <p:ext uri="{BB962C8B-B14F-4D97-AF65-F5344CB8AC3E}">
        <p14:creationId xmlns:p14="http://schemas.microsoft.com/office/powerpoint/2010/main" val="2822789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12</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This example details a Math challenge. A simple addition task in which the player must calculate the total sum of the spots visible on the ladybird's backs. </a:t>
            </a:r>
            <a:endParaRPr lang="en-US" dirty="0"/>
          </a:p>
        </p:txBody>
      </p:sp>
    </p:spTree>
    <p:extLst>
      <p:ext uri="{BB962C8B-B14F-4D97-AF65-F5344CB8AC3E}">
        <p14:creationId xmlns:p14="http://schemas.microsoft.com/office/powerpoint/2010/main" val="2425955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13</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b="0" dirty="0"/>
              <a:t>Science </a:t>
            </a:r>
            <a:r>
              <a:rPr lang="en-GB" dirty="0">
                <a:highlight>
                  <a:scrgbClr r="0" g="0" b="0">
                    <a:alpha val="0"/>
                  </a:scrgbClr>
                </a:highlight>
              </a:rPr>
              <a:t>challenges will entail things such as i</a:t>
            </a:r>
            <a:r>
              <a:rPr lang="en-GB" b="0" dirty="0"/>
              <a:t>dentifying animal and plant life.</a:t>
            </a:r>
            <a:endParaRPr lang="en-US" dirty="0"/>
          </a:p>
        </p:txBody>
      </p:sp>
    </p:spTree>
    <p:extLst>
      <p:ext uri="{BB962C8B-B14F-4D97-AF65-F5344CB8AC3E}">
        <p14:creationId xmlns:p14="http://schemas.microsoft.com/office/powerpoint/2010/main" val="209213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14</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a:t>
            </a:r>
            <a:r>
              <a:rPr lang="en-GB" b="0" dirty="0"/>
              <a:t> Any English challenges will see players spelling words and learning the </a:t>
            </a:r>
            <a:r>
              <a:rPr lang="en-GB" b="0" dirty="0">
                <a:highlight>
                  <a:scrgbClr r="0" g="0" b="0">
                    <a:alpha val="0"/>
                  </a:scrgbClr>
                </a:highlight>
              </a:rPr>
              <a:t>phonetic</a:t>
            </a:r>
            <a:r>
              <a:rPr lang="en-GB" b="0" dirty="0"/>
              <a:t> alphabet.</a:t>
            </a:r>
            <a:endParaRPr lang="en-US" dirty="0"/>
          </a:p>
        </p:txBody>
      </p:sp>
    </p:spTree>
    <p:extLst>
      <p:ext uri="{BB962C8B-B14F-4D97-AF65-F5344CB8AC3E}">
        <p14:creationId xmlns:p14="http://schemas.microsoft.com/office/powerpoint/2010/main" val="2346850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15</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After completing a set of challenges, players will be awarded a sticker that they can add to their collection. This sticker collection will serve as a visual representation of their in-game achievements. </a:t>
            </a:r>
            <a:r>
              <a:rPr lang="en-GB" dirty="0">
                <a:solidFill>
                  <a:srgbClr val="FFFFFF"/>
                </a:solidFill>
              </a:rPr>
              <a:t>Upon completion, players will be brought back to the subject selection screen and be able to progress through further and more difficult challenges. The player's ultimate goal is to fill their sticker book by completing all of the available challenges and difficulty levels.</a:t>
            </a:r>
            <a:endParaRPr lang="en-US" dirty="0"/>
          </a:p>
        </p:txBody>
      </p:sp>
    </p:spTree>
    <p:extLst>
      <p:ext uri="{BB962C8B-B14F-4D97-AF65-F5344CB8AC3E}">
        <p14:creationId xmlns:p14="http://schemas.microsoft.com/office/powerpoint/2010/main" val="3939244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16</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Firstly, the player will select one of the three available subjects: English, Maths or Science. </a:t>
            </a:r>
            <a:endParaRPr lang="en-US" dirty="0"/>
          </a:p>
        </p:txBody>
      </p:sp>
    </p:spTree>
    <p:extLst>
      <p:ext uri="{BB962C8B-B14F-4D97-AF65-F5344CB8AC3E}">
        <p14:creationId xmlns:p14="http://schemas.microsoft.com/office/powerpoint/2010/main" val="100123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17</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a:xfrm>
            <a:off x="777240" y="4777557"/>
            <a:ext cx="6217563" cy="2154436"/>
          </a:xfrm>
        </p:spPr>
        <p:txBody>
          <a:bodyPr>
            <a:spAutoFit/>
          </a:bodyPr>
          <a:lstStyle/>
          <a:p>
            <a:pPr marL="215900" indent="-215900" algn="l"/>
            <a:r>
              <a:rPr lang="en-GB" b="1" dirty="0"/>
              <a:t>James: </a:t>
            </a:r>
            <a:r>
              <a:rPr lang="en-GB" dirty="0"/>
              <a:t>The player will then be asked to select a difficulty, which become progressively harder while still inheriting the key stage one curriculum. The player will have to complete the previous difficulty before unlocking the higher challenges. The three levels of difficulty will span the entirety of the key stage one learning period. </a:t>
            </a:r>
            <a:endParaRPr lang="en-US" dirty="0"/>
          </a:p>
        </p:txBody>
      </p:sp>
    </p:spTree>
    <p:extLst>
      <p:ext uri="{BB962C8B-B14F-4D97-AF65-F5344CB8AC3E}">
        <p14:creationId xmlns:p14="http://schemas.microsoft.com/office/powerpoint/2010/main" val="62677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18</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After completing a set of challenges, players will be awarded a sticker that they can add to their collection. This sticker collection will serve as a visual representation of their in-game achievements. </a:t>
            </a:r>
            <a:r>
              <a:rPr lang="en-GB" dirty="0">
                <a:solidFill>
                  <a:srgbClr val="FFFFFF"/>
                </a:solidFill>
              </a:rPr>
              <a:t>Upon completion, players will be brought back to the subject selection screen and be able to progress through further and more difficult challenges. The player's ultimate goal is to fill their sticker book by completing all of the available challenges and difficulty levels.</a:t>
            </a:r>
            <a:endParaRPr lang="en-US" dirty="0"/>
          </a:p>
        </p:txBody>
      </p:sp>
    </p:spTree>
    <p:extLst>
      <p:ext uri="{BB962C8B-B14F-4D97-AF65-F5344CB8AC3E}">
        <p14:creationId xmlns:p14="http://schemas.microsoft.com/office/powerpoint/2010/main" val="1480751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19</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r>
              <a:rPr lang="en-GB" b="1" dirty="0"/>
              <a:t>Ben: </a:t>
            </a:r>
            <a:r>
              <a:rPr lang="en-GB" dirty="0"/>
              <a:t>As a part of the Go Ape school trip experience, students spend time in an outdoor classroom area. At this point, Go Ape will supply them with Android tablets that have the game pre-loaded. The primary reason we have decided to primarily for Android devices is due to their affordability.</a:t>
            </a:r>
            <a:endParaRPr lang="en-US" dirty="0"/>
          </a:p>
        </p:txBody>
      </p:sp>
    </p:spTree>
    <p:extLst>
      <p:ext uri="{BB962C8B-B14F-4D97-AF65-F5344CB8AC3E}">
        <p14:creationId xmlns:p14="http://schemas.microsoft.com/office/powerpoint/2010/main" val="390841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2</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fontAlgn="base"/>
            <a:r>
              <a:rPr lang="en-GB" b="1" i="0" u="none" strike="noStrike" kern="1200" cap="none" spc="0" baseline="0" dirty="0">
                <a:effectLst/>
                <a:highlight>
                  <a:scrgbClr r="0" g="0" b="0">
                    <a:alpha val="0"/>
                  </a:scrgbClr>
                </a:highlight>
                <a:uFillTx/>
                <a:latin typeface="Liberation Sans" pitchFamily="18"/>
              </a:rPr>
              <a:t>James: </a:t>
            </a:r>
            <a:r>
              <a:rPr lang="en-GB" b="0" i="0" u="none" strike="noStrike" kern="1200" cap="none" spc="0" baseline="0" dirty="0">
                <a:effectLst/>
                <a:uFillTx/>
                <a:latin typeface="Liberation Sans" pitchFamily="18"/>
              </a:rPr>
              <a:t>To recap our previous presentation, we are collaborating with Go Ape to create an educational game that children can play during school visits to their various sites. The game will help them develop their skills in the key stage one subjects of English, Maths and Science. Go Ape have also detailed that the game must follow their brand guide lines, be suitable for the target age range of 5-7 years olds and be accessible for mobile devices or tablets.</a:t>
            </a:r>
            <a:endParaRPr lang="en-GB" b="0" i="0" u="none" strike="noStrike" kern="1200" cap="none" spc="0" baseline="0" dirty="0">
              <a:effectLst/>
              <a:highlight>
                <a:scrgbClr r="0" g="0" b="0">
                  <a:alpha val="0"/>
                </a:scrgbClr>
              </a:highlight>
              <a:uFillTx/>
              <a:latin typeface="Liberation Sans" pitchFamily="18"/>
            </a:endParaRPr>
          </a:p>
          <a:p>
            <a:pPr marL="215900" indent="-215900" fontAlgn="base"/>
            <a:endParaRPr lang="en-GB" b="1" i="0" u="none" strike="noStrike" kern="1200" cap="none" spc="0" baseline="0" dirty="0">
              <a:effectLst/>
              <a:highlight>
                <a:scrgbClr r="0" g="0" b="0">
                  <a:alpha val="0"/>
                </a:scrgbClr>
              </a:highlight>
              <a:uFillTx/>
              <a:latin typeface="Liberation Sans" pitchFamily="18"/>
            </a:endParaRPr>
          </a:p>
          <a:p>
            <a:pPr marL="215900" indent="-215900" fontAlgn="base"/>
            <a:r>
              <a:rPr lang="en-GB" b="1" i="0" u="none" strike="noStrike" kern="1200" cap="none" spc="0" baseline="0" dirty="0">
                <a:effectLst/>
                <a:highlight>
                  <a:scrgbClr r="0" g="0" b="0">
                    <a:alpha val="0"/>
                  </a:scrgbClr>
                </a:highlight>
                <a:uFillTx/>
                <a:latin typeface="Liberation Sans" pitchFamily="18"/>
              </a:rPr>
              <a:t>James</a:t>
            </a:r>
            <a:r>
              <a:rPr lang="en-GB" b="0" i="0" u="none" strike="noStrike" kern="1200" cap="none" spc="0" baseline="0" dirty="0">
                <a:effectLst/>
                <a:highlight>
                  <a:scrgbClr r="0" g="0" b="0">
                    <a:alpha val="0"/>
                  </a:scrgbClr>
                </a:highlight>
                <a:uFillTx/>
                <a:latin typeface="Liberation Sans" pitchFamily="18"/>
              </a:rPr>
              <a:t>:</a:t>
            </a:r>
            <a:r>
              <a:rPr lang="en-US" b="0" i="0" u="none" strike="noStrike" kern="1200" cap="none" spc="0" baseline="0" dirty="0">
                <a:effectLst/>
                <a:highlight>
                  <a:scrgbClr r="0" g="0" b="0">
                    <a:alpha val="0"/>
                  </a:scrgbClr>
                </a:highlight>
                <a:uFillTx/>
                <a:latin typeface="Liberation Sans" pitchFamily="18"/>
              </a:rPr>
              <a:t>​</a:t>
            </a:r>
            <a:r>
              <a:rPr lang="en-US" dirty="0"/>
              <a:t> During the summer break, we reached out to Go Ape, the outdoor adventure company and asked if they would be interested in collaborating with us for this year's Games Project module. After some discussions with their marketing team, they provided us with the brief that you can see on screen now. The brief describes an educational game that children would play while visiting Go Ape on school trips and that would aid them in developing either their Key Stage 1, 2 or 3 skills in English, Math and Science.</a:t>
            </a:r>
          </a:p>
          <a:p>
            <a:endParaRPr lang="en-GB" dirty="0">
              <a:highlight>
                <a:scrgbClr r="0" g="0" b="0">
                  <a:alpha val="0"/>
                </a:scrgbClr>
              </a:highlight>
            </a:endParaRPr>
          </a:p>
          <a:p>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20</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a:xfrm>
            <a:off x="777240" y="4777557"/>
            <a:ext cx="6217563" cy="17727930"/>
          </a:xfrm>
        </p:spPr>
        <p:txBody>
          <a:bodyPr>
            <a:spAutoFit/>
          </a:bodyPr>
          <a:lstStyle/>
          <a:p>
            <a:pPr marL="215900" indent="-215900"/>
            <a:r>
              <a:rPr lang="en-GB" sz="3200" b="1" dirty="0"/>
              <a:t>Ben:</a:t>
            </a:r>
            <a:r>
              <a:rPr lang="en-GB" sz="3200" b="0" dirty="0"/>
              <a:t> We have considered the feedback provided to us following our previous presentation and have since addressed the following concerns. In regards to designing the game in a modular fashion, t</a:t>
            </a:r>
            <a:r>
              <a:rPr lang="en-GB" sz="3200" dirty="0"/>
              <a:t>he architecture of the game will be created with extendibility in mind and allow for additional content such as new challenges to </a:t>
            </a:r>
            <a:r>
              <a:rPr lang="en-GB" sz="3200" dirty="0">
                <a:highlight>
                  <a:scrgbClr r="0" g="0" b="0">
                    <a:alpha val="0"/>
                  </a:scrgbClr>
                </a:highlight>
              </a:rPr>
              <a:t>be </a:t>
            </a:r>
            <a:r>
              <a:rPr lang="en-GB" sz="3200" dirty="0"/>
              <a:t>easily incorporated. </a:t>
            </a:r>
          </a:p>
          <a:p>
            <a:pPr marL="215900" indent="-215900"/>
            <a:endParaRPr lang="en-GB" sz="3200" dirty="0"/>
          </a:p>
          <a:p>
            <a:pPr marL="215900" indent="-215900"/>
            <a:r>
              <a:rPr lang="en-GB" sz="3200" b="1" dirty="0"/>
              <a:t>James: </a:t>
            </a:r>
            <a:r>
              <a:rPr lang="en-GB" sz="3200" dirty="0"/>
              <a:t>Some queries were also made regarding to the ambiguity of our game mechanics. The game will consist of many sub-games each with varying mechanics such as dragging and dropping items or tracing letters. As required by the brief, the core and most persistent mechanic is progression which we will fulfil by providing players with a series of linear difficulty levels and accumulative rewards. We have also been discussing with our liaison at Go Ape the possibility of making our in-game sticker rewards tangible, or </a:t>
            </a:r>
            <a:r>
              <a:rPr lang="en-GB" sz="3200"/>
              <a:t>real stickers,</a:t>
            </a:r>
            <a:r>
              <a:rPr lang="en-GB" sz="3200" dirty="0"/>
              <a:t> to make the experience more memorable and personalised for the children.</a:t>
            </a:r>
          </a:p>
          <a:p>
            <a:pPr marL="215900" indent="-215900"/>
            <a:endParaRPr lang="en-GB" sz="3200" dirty="0"/>
          </a:p>
          <a:p>
            <a:pPr marL="215900" indent="-215900"/>
            <a:r>
              <a:rPr lang="en-GB" sz="3200" b="1" dirty="0"/>
              <a:t>Monkey: </a:t>
            </a:r>
            <a:r>
              <a:rPr lang="en-GB" sz="3200" b="0" dirty="0" err="1"/>
              <a:t>Yeeeeeeeyyy</a:t>
            </a:r>
            <a:r>
              <a:rPr lang="en-GB" sz="3200" b="0" dirty="0"/>
              <a:t>!!!! </a:t>
            </a:r>
            <a:r>
              <a:rPr lang="en-GB" sz="3200" b="0" dirty="0" err="1"/>
              <a:t>Ooga</a:t>
            </a:r>
            <a:r>
              <a:rPr lang="en-GB" sz="3200" b="0" dirty="0"/>
              <a:t> </a:t>
            </a:r>
            <a:r>
              <a:rPr lang="en-GB" sz="3200" b="0" dirty="0" err="1"/>
              <a:t>Ooga</a:t>
            </a:r>
            <a:r>
              <a:rPr lang="en-GB" sz="3200" b="0"/>
              <a:t>.</a:t>
            </a:r>
            <a:endParaRPr lang="en-US" sz="3200" b="1" dirty="0"/>
          </a:p>
        </p:txBody>
      </p:sp>
    </p:spTree>
    <p:extLst>
      <p:ext uri="{BB962C8B-B14F-4D97-AF65-F5344CB8AC3E}">
        <p14:creationId xmlns:p14="http://schemas.microsoft.com/office/powerpoint/2010/main" val="3718946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1ECB32C-CC73-4C01-9D8C-BC08ABEDA469}"/>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982C06-8E12-4216-A04A-C702A5944E3F}" type="slidenum">
              <a:t>21</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9812FAA6-23FF-4BEF-BFE5-A0DF25E75FBD}"/>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2E8C393-8FB2-4F42-BA1E-377AAD4FC512}"/>
              </a:ext>
            </a:extLst>
          </p:cNvPr>
          <p:cNvSpPr txBox="1">
            <a:spLocks noGrp="1"/>
          </p:cNvSpPr>
          <p:nvPr>
            <p:ph type="body" sz="quarter" idx="1"/>
          </p:nvPr>
        </p:nvSpPr>
        <p:spPr/>
        <p:txBody>
          <a:bodyPr>
            <a:spAutoFit/>
          </a:body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3</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r>
              <a:rPr lang="en-GB" b="1" dirty="0"/>
              <a:t>Ben: </a:t>
            </a:r>
            <a:r>
              <a:rPr lang="en-GB" dirty="0">
                <a:solidFill>
                  <a:srgbClr val="FFFFFF"/>
                </a:solidFill>
              </a:rPr>
              <a:t>To understand the degree of study involved in the subjects of English, Maths and Science at the Key Stage One level, we examined the national curriculum available on the government services and information website. The table you can see on screen summarises these findings and has helped us to determine which content would be appropriate for our target audience.</a:t>
            </a:r>
          </a:p>
        </p:txBody>
      </p:sp>
    </p:spTree>
    <p:extLst>
      <p:ext uri="{BB962C8B-B14F-4D97-AF65-F5344CB8AC3E}">
        <p14:creationId xmlns:p14="http://schemas.microsoft.com/office/powerpoint/2010/main" val="28006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4</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a:xfrm>
            <a:off x="777240" y="4777557"/>
            <a:ext cx="6217563" cy="1231106"/>
          </a:xfrm>
        </p:spPr>
        <p:txBody>
          <a:bodyPr>
            <a:spAutoFit/>
          </a:bodyPr>
          <a:lstStyle/>
          <a:p>
            <a:pPr marL="215900" indent="-215900" algn="l"/>
            <a:r>
              <a:rPr lang="en-GB" b="1" dirty="0"/>
              <a:t>James</a:t>
            </a:r>
            <a:r>
              <a:rPr lang="en-GB" dirty="0"/>
              <a:t>: We have chosen to develop an educational trivia and logic game targeted towards primary school children between the ages of five and seven that are learning the key stage one curriculum.   </a:t>
            </a:r>
            <a:endParaRPr lang="en-US">
              <a:solidFill>
                <a:srgbClr val="FFFFFF"/>
              </a:solidFill>
            </a:endParaRPr>
          </a:p>
        </p:txBody>
      </p:sp>
    </p:spTree>
    <p:extLst>
      <p:ext uri="{BB962C8B-B14F-4D97-AF65-F5344CB8AC3E}">
        <p14:creationId xmlns:p14="http://schemas.microsoft.com/office/powerpoint/2010/main" val="40156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5</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After deciding on our demographic, we spent some time analysing existing games targeted towards a similar audience. A few of which you can see on screen now. The better of the games that we played were engaging in that they contained straight-forward goals, frequent rewards, upbeat music and a lot of visual and audial feedback to player actions.</a:t>
            </a:r>
          </a:p>
          <a:p>
            <a:pPr marL="215900" indent="-215900" algn="l"/>
            <a:endParaRPr lang="en-GB" b="1" dirty="0"/>
          </a:p>
        </p:txBody>
      </p:sp>
    </p:spTree>
    <p:extLst>
      <p:ext uri="{BB962C8B-B14F-4D97-AF65-F5344CB8AC3E}">
        <p14:creationId xmlns:p14="http://schemas.microsoft.com/office/powerpoint/2010/main" val="341280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6</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On the other hand, many of the games we tested were not so intuitive; they were unpolished, had unclear objectives and lacked sound effects and music.</a:t>
            </a:r>
            <a:endParaRPr lang="en-US" dirty="0"/>
          </a:p>
        </p:txBody>
      </p:sp>
    </p:spTree>
    <p:extLst>
      <p:ext uri="{BB962C8B-B14F-4D97-AF65-F5344CB8AC3E}">
        <p14:creationId xmlns:p14="http://schemas.microsoft.com/office/powerpoint/2010/main" val="4180446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7</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With all that said and done, we'd now like to present to you our game, Go Ape Play.</a:t>
            </a:r>
            <a:endParaRPr lang="en-US" dirty="0"/>
          </a:p>
        </p:txBody>
      </p:sp>
    </p:spTree>
    <p:extLst>
      <p:ext uri="{BB962C8B-B14F-4D97-AF65-F5344CB8AC3E}">
        <p14:creationId xmlns:p14="http://schemas.microsoft.com/office/powerpoint/2010/main" val="182942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8</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Go Ape play is an educational game that contains interactive challenges that teach and test players’ knowledge of the </a:t>
            </a:r>
            <a:r>
              <a:rPr lang="en-GB" dirty="0">
                <a:highlight>
                  <a:scrgbClr r="0" g="0" b="0">
                    <a:alpha val="0"/>
                  </a:scrgbClr>
                </a:highlight>
              </a:rPr>
              <a:t>Key Stage One </a:t>
            </a:r>
            <a:r>
              <a:rPr lang="en-GB" dirty="0"/>
              <a:t> </a:t>
            </a:r>
            <a:r>
              <a:rPr lang="en-GB" dirty="0">
                <a:highlight>
                  <a:scrgbClr r="0" g="0" b="0">
                    <a:alpha val="0"/>
                  </a:scrgbClr>
                </a:highlight>
              </a:rPr>
              <a:t>Maths, English and Science curriculum</a:t>
            </a:r>
            <a:r>
              <a:rPr lang="en-GB" dirty="0"/>
              <a:t>. As players progress through and complete the games challenges, they will receive a number of in-game rewards. </a:t>
            </a:r>
            <a:r>
              <a:rPr lang="en-GB" dirty="0">
                <a:highlight>
                  <a:scrgbClr r="0" g="0" b="0">
                    <a:alpha val="0"/>
                  </a:scrgbClr>
                </a:highlight>
              </a:rPr>
              <a:t>Throughout the following slides, we will talk you through a series of prototype images that demonstrate the flow of our core game loop. </a:t>
            </a:r>
            <a:endParaRPr lang="en-GB" dirty="0"/>
          </a:p>
          <a:p>
            <a:pPr marL="215900" indent="-215900" algn="l"/>
            <a:endParaRPr lang="en-GB" b="1" dirty="0"/>
          </a:p>
        </p:txBody>
      </p:sp>
    </p:spTree>
    <p:extLst>
      <p:ext uri="{BB962C8B-B14F-4D97-AF65-F5344CB8AC3E}">
        <p14:creationId xmlns:p14="http://schemas.microsoft.com/office/powerpoint/2010/main" val="55923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9</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Firstly, the player will select one of the three available subjects: English, Maths or Science. </a:t>
            </a:r>
            <a:endParaRPr lang="en-US" dirty="0"/>
          </a:p>
        </p:txBody>
      </p:sp>
    </p:spTree>
    <p:extLst>
      <p:ext uri="{BB962C8B-B14F-4D97-AF65-F5344CB8AC3E}">
        <p14:creationId xmlns:p14="http://schemas.microsoft.com/office/powerpoint/2010/main" val="164879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D545-BD04-43E0-831E-2E816E1CCFCE}"/>
              </a:ext>
            </a:extLst>
          </p:cNvPr>
          <p:cNvSpPr txBox="1">
            <a:spLocks noGrp="1"/>
          </p:cNvSpPr>
          <p:nvPr>
            <p:ph type="ctrTitle"/>
          </p:nvPr>
        </p:nvSpPr>
        <p:spPr>
          <a:xfrm>
            <a:off x="1260472" y="1236661"/>
            <a:ext cx="7559673" cy="2632072"/>
          </a:xfrm>
        </p:spPr>
        <p:txBody>
          <a:bodyPr anchor="b"/>
          <a:lstStyle>
            <a:lvl1pPr>
              <a:defRPr lang="en-US"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D2A3B71E-91D5-475C-917E-C4CA141F8B2E}"/>
              </a:ext>
            </a:extLst>
          </p:cNvPr>
          <p:cNvSpPr txBox="1">
            <a:spLocks noGrp="1"/>
          </p:cNvSpPr>
          <p:nvPr>
            <p:ph type="subTitle" idx="1"/>
          </p:nvPr>
        </p:nvSpPr>
        <p:spPr>
          <a:xfrm>
            <a:off x="1260472" y="3970333"/>
            <a:ext cx="7559673" cy="1825627"/>
          </a:xfrm>
        </p:spPr>
        <p:txBody>
          <a:bodyPr anchorCtr="1"/>
          <a:lstStyle>
            <a:lvl1pPr algn="ctr">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17E089D6-C7FE-462A-9223-AA5B87F61239}"/>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EACAE80F-2EF0-419A-BDF8-5349369FDBA7}"/>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E38544D-6613-45B2-B251-CDF14367F020}"/>
              </a:ext>
            </a:extLst>
          </p:cNvPr>
          <p:cNvSpPr txBox="1">
            <a:spLocks noGrp="1"/>
          </p:cNvSpPr>
          <p:nvPr>
            <p:ph type="sldNum" sz="quarter" idx="8"/>
          </p:nvPr>
        </p:nvSpPr>
        <p:spPr/>
        <p:txBody>
          <a:bodyPr/>
          <a:lstStyle>
            <a:lvl1pPr>
              <a:defRPr/>
            </a:lvl1pPr>
          </a:lstStyle>
          <a:p>
            <a:pPr lvl="0"/>
            <a:fld id="{5D625592-051F-4383-988C-5CE5C265A265}" type="slidenum">
              <a:t>‹#›</a:t>
            </a:fld>
            <a:endParaRPr lang="en-GB"/>
          </a:p>
        </p:txBody>
      </p:sp>
    </p:spTree>
    <p:extLst>
      <p:ext uri="{BB962C8B-B14F-4D97-AF65-F5344CB8AC3E}">
        <p14:creationId xmlns:p14="http://schemas.microsoft.com/office/powerpoint/2010/main" val="417990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8271-D940-4175-A73A-1A55BCE4EBCF}"/>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E8B11D1-9ECD-4604-B2E2-26293417C51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EF56E-9C78-41AB-93F9-B032E0E63E4F}"/>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7CFA50E7-929E-4BF8-9290-3A31B9D1509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7617C0F-0EDA-4F01-BDFD-7C9E24EF0FF5}"/>
              </a:ext>
            </a:extLst>
          </p:cNvPr>
          <p:cNvSpPr txBox="1">
            <a:spLocks noGrp="1"/>
          </p:cNvSpPr>
          <p:nvPr>
            <p:ph type="sldNum" sz="quarter" idx="8"/>
          </p:nvPr>
        </p:nvSpPr>
        <p:spPr/>
        <p:txBody>
          <a:bodyPr/>
          <a:lstStyle>
            <a:lvl1pPr>
              <a:defRPr/>
            </a:lvl1pPr>
          </a:lstStyle>
          <a:p>
            <a:pPr lvl="0"/>
            <a:fld id="{B2616E3C-99ED-477C-9B98-7EED06949A48}" type="slidenum">
              <a:t>‹#›</a:t>
            </a:fld>
            <a:endParaRPr lang="en-GB"/>
          </a:p>
        </p:txBody>
      </p:sp>
    </p:spTree>
    <p:extLst>
      <p:ext uri="{BB962C8B-B14F-4D97-AF65-F5344CB8AC3E}">
        <p14:creationId xmlns:p14="http://schemas.microsoft.com/office/powerpoint/2010/main" val="249749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05475-A4B9-40B3-9675-7E0ABF49BF43}"/>
              </a:ext>
            </a:extLst>
          </p:cNvPr>
          <p:cNvSpPr txBox="1">
            <a:spLocks noGrp="1"/>
          </p:cNvSpPr>
          <p:nvPr>
            <p:ph type="title" orient="vert"/>
          </p:nvPr>
        </p:nvSpPr>
        <p:spPr>
          <a:xfrm>
            <a:off x="7308854" y="301623"/>
            <a:ext cx="2266953" cy="5851529"/>
          </a:xfrm>
        </p:spPr>
        <p:txBody>
          <a:bodyPr vert="eaVert"/>
          <a:lstStyle>
            <a:lvl1pPr>
              <a:defRPr lang="en-US"/>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C0501FDB-3775-4C3F-89D5-4813E8052238}"/>
              </a:ext>
            </a:extLst>
          </p:cNvPr>
          <p:cNvSpPr txBox="1">
            <a:spLocks noGrp="1"/>
          </p:cNvSpPr>
          <p:nvPr>
            <p:ph type="body" orient="vert" idx="1"/>
          </p:nvPr>
        </p:nvSpPr>
        <p:spPr>
          <a:xfrm>
            <a:off x="503240" y="301623"/>
            <a:ext cx="6653210" cy="585152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975434-C0F4-4E67-860A-7781C274633D}"/>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483F0EA5-FFC2-4AE3-9433-348EADD2AEE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B12C328-4747-4081-948B-9C594F664006}"/>
              </a:ext>
            </a:extLst>
          </p:cNvPr>
          <p:cNvSpPr txBox="1">
            <a:spLocks noGrp="1"/>
          </p:cNvSpPr>
          <p:nvPr>
            <p:ph type="sldNum" sz="quarter" idx="8"/>
          </p:nvPr>
        </p:nvSpPr>
        <p:spPr/>
        <p:txBody>
          <a:bodyPr/>
          <a:lstStyle>
            <a:lvl1pPr>
              <a:defRPr/>
            </a:lvl1pPr>
          </a:lstStyle>
          <a:p>
            <a:pPr lvl="0"/>
            <a:fld id="{65A0AD77-0DED-403A-8CDB-AFFB69D38B15}" type="slidenum">
              <a:t>‹#›</a:t>
            </a:fld>
            <a:endParaRPr lang="en-GB"/>
          </a:p>
        </p:txBody>
      </p:sp>
    </p:spTree>
    <p:extLst>
      <p:ext uri="{BB962C8B-B14F-4D97-AF65-F5344CB8AC3E}">
        <p14:creationId xmlns:p14="http://schemas.microsoft.com/office/powerpoint/2010/main" val="2599493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3D02-83AB-447F-81A3-55841AB2DA71}"/>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F4E0BC7-0A39-4237-90DE-FB3845B2220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5B3438-1309-496A-BC0A-B13A1190A7C7}"/>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CEB341F1-4A6B-4FAA-A03F-8554E6A0F37C}"/>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17FEBE2-AC2F-483C-AD51-3F0993EA24C6}"/>
              </a:ext>
            </a:extLst>
          </p:cNvPr>
          <p:cNvSpPr txBox="1">
            <a:spLocks noGrp="1"/>
          </p:cNvSpPr>
          <p:nvPr>
            <p:ph type="sldNum" sz="quarter" idx="8"/>
          </p:nvPr>
        </p:nvSpPr>
        <p:spPr/>
        <p:txBody>
          <a:bodyPr/>
          <a:lstStyle>
            <a:lvl1pPr>
              <a:defRPr/>
            </a:lvl1pPr>
          </a:lstStyle>
          <a:p>
            <a:pPr lvl="0"/>
            <a:fld id="{85E281A3-EB62-408B-8B52-7088186386D7}" type="slidenum">
              <a:t>‹#›</a:t>
            </a:fld>
            <a:endParaRPr lang="en-GB"/>
          </a:p>
        </p:txBody>
      </p:sp>
    </p:spTree>
    <p:extLst>
      <p:ext uri="{BB962C8B-B14F-4D97-AF65-F5344CB8AC3E}">
        <p14:creationId xmlns:p14="http://schemas.microsoft.com/office/powerpoint/2010/main" val="45823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E126-61C4-4405-AD7E-DFB425C1AC1A}"/>
              </a:ext>
            </a:extLst>
          </p:cNvPr>
          <p:cNvSpPr txBox="1">
            <a:spLocks noGrp="1"/>
          </p:cNvSpPr>
          <p:nvPr>
            <p:ph type="title"/>
          </p:nvPr>
        </p:nvSpPr>
        <p:spPr>
          <a:xfrm>
            <a:off x="687391" y="1884358"/>
            <a:ext cx="8694736" cy="3144841"/>
          </a:xfrm>
        </p:spPr>
        <p:txBody>
          <a:bodyPr anchor="b"/>
          <a:lstStyle>
            <a:lvl1pPr>
              <a:defRPr lang="en-US"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1DD9E6-4BBF-4094-B5AD-6FA7F6106FA1}"/>
              </a:ext>
            </a:extLst>
          </p:cNvPr>
          <p:cNvSpPr txBox="1">
            <a:spLocks noGrp="1"/>
          </p:cNvSpPr>
          <p:nvPr>
            <p:ph type="body" idx="1"/>
          </p:nvPr>
        </p:nvSpPr>
        <p:spPr>
          <a:xfrm>
            <a:off x="687391" y="5059366"/>
            <a:ext cx="8694736" cy="1652585"/>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833A2848-993E-488A-B428-A0BC8087D15C}"/>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29263C35-B0E1-4B5E-AB69-4C1DE1E19F3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6A9ED59-9BD0-4189-9780-74D67B64C41B}"/>
              </a:ext>
            </a:extLst>
          </p:cNvPr>
          <p:cNvSpPr txBox="1">
            <a:spLocks noGrp="1"/>
          </p:cNvSpPr>
          <p:nvPr>
            <p:ph type="sldNum" sz="quarter" idx="8"/>
          </p:nvPr>
        </p:nvSpPr>
        <p:spPr/>
        <p:txBody>
          <a:bodyPr/>
          <a:lstStyle>
            <a:lvl1pPr>
              <a:defRPr/>
            </a:lvl1pPr>
          </a:lstStyle>
          <a:p>
            <a:pPr lvl="0"/>
            <a:fld id="{2B0E9A35-31E8-4801-9498-A07C1800195A}" type="slidenum">
              <a:t>‹#›</a:t>
            </a:fld>
            <a:endParaRPr lang="en-GB"/>
          </a:p>
        </p:txBody>
      </p:sp>
    </p:spTree>
    <p:extLst>
      <p:ext uri="{BB962C8B-B14F-4D97-AF65-F5344CB8AC3E}">
        <p14:creationId xmlns:p14="http://schemas.microsoft.com/office/powerpoint/2010/main" val="330395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2BAE-1040-4C8D-ABEA-669FB6823E6E}"/>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F45B5FB-4197-4409-A3C0-062E8446E5F7}"/>
              </a:ext>
            </a:extLst>
          </p:cNvPr>
          <p:cNvSpPr txBox="1">
            <a:spLocks noGrp="1"/>
          </p:cNvSpPr>
          <p:nvPr>
            <p:ph idx="1"/>
          </p:nvPr>
        </p:nvSpPr>
        <p:spPr>
          <a:xfrm>
            <a:off x="503240" y="1768477"/>
            <a:ext cx="4459291" cy="438467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E24411-A6CB-449C-8C93-FCD503991BAC}"/>
              </a:ext>
            </a:extLst>
          </p:cNvPr>
          <p:cNvSpPr txBox="1">
            <a:spLocks noGrp="1"/>
          </p:cNvSpPr>
          <p:nvPr>
            <p:ph idx="2"/>
          </p:nvPr>
        </p:nvSpPr>
        <p:spPr>
          <a:xfrm>
            <a:off x="5114925" y="1768477"/>
            <a:ext cx="4460872" cy="438467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EE3A9F-2C86-4409-8CCB-D4D69B8562FB}"/>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14EE6F70-5427-44FB-B1F2-0E50048CC89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FA36AC8-F40D-42A6-A972-318369B4A420}"/>
              </a:ext>
            </a:extLst>
          </p:cNvPr>
          <p:cNvSpPr txBox="1">
            <a:spLocks noGrp="1"/>
          </p:cNvSpPr>
          <p:nvPr>
            <p:ph type="sldNum" sz="quarter" idx="8"/>
          </p:nvPr>
        </p:nvSpPr>
        <p:spPr/>
        <p:txBody>
          <a:bodyPr/>
          <a:lstStyle>
            <a:lvl1pPr>
              <a:defRPr/>
            </a:lvl1pPr>
          </a:lstStyle>
          <a:p>
            <a:pPr lvl="0"/>
            <a:fld id="{E126E24D-B1FD-44A9-B7C6-E229EF5F281F}" type="slidenum">
              <a:t>‹#›</a:t>
            </a:fld>
            <a:endParaRPr lang="en-GB"/>
          </a:p>
        </p:txBody>
      </p:sp>
    </p:spTree>
    <p:extLst>
      <p:ext uri="{BB962C8B-B14F-4D97-AF65-F5344CB8AC3E}">
        <p14:creationId xmlns:p14="http://schemas.microsoft.com/office/powerpoint/2010/main" val="82699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AD5A-01B4-420A-BD8A-1E815F9DC02D}"/>
              </a:ext>
            </a:extLst>
          </p:cNvPr>
          <p:cNvSpPr txBox="1">
            <a:spLocks noGrp="1"/>
          </p:cNvSpPr>
          <p:nvPr>
            <p:ph type="title"/>
          </p:nvPr>
        </p:nvSpPr>
        <p:spPr>
          <a:xfrm>
            <a:off x="693736" y="403222"/>
            <a:ext cx="8694736" cy="1460497"/>
          </a:xfrm>
        </p:spPr>
        <p:txBody>
          <a:bodyPr/>
          <a:lstStyle>
            <a:lvl1pPr>
              <a:defRPr lang="en-US"/>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4DA3BCA-2868-4F2C-B2E3-374E12DF710E}"/>
              </a:ext>
            </a:extLst>
          </p:cNvPr>
          <p:cNvSpPr txBox="1">
            <a:spLocks noGrp="1"/>
          </p:cNvSpPr>
          <p:nvPr>
            <p:ph type="body" idx="1"/>
          </p:nvPr>
        </p:nvSpPr>
        <p:spPr>
          <a:xfrm>
            <a:off x="693736" y="1852610"/>
            <a:ext cx="4265611" cy="908054"/>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E9F5CCF7-DEF8-4F44-9526-0F65CD1EFAEE}"/>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36C5B4-37D2-4706-BA46-AF254AC1A571}"/>
              </a:ext>
            </a:extLst>
          </p:cNvPr>
          <p:cNvSpPr txBox="1">
            <a:spLocks noGrp="1"/>
          </p:cNvSpPr>
          <p:nvPr>
            <p:ph type="body" idx="3"/>
          </p:nvPr>
        </p:nvSpPr>
        <p:spPr>
          <a:xfrm>
            <a:off x="5103815" y="1852610"/>
            <a:ext cx="4284658" cy="908054"/>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35712E7-728D-4994-AB13-3997439B03F2}"/>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771DEE-C906-4D9E-BEF7-5A5763CD1ACE}"/>
              </a:ext>
            </a:extLst>
          </p:cNvPr>
          <p:cNvSpPr txBox="1">
            <a:spLocks noGrp="1"/>
          </p:cNvSpPr>
          <p:nvPr>
            <p:ph type="dt" sz="half" idx="7"/>
          </p:nvPr>
        </p:nvSpPr>
        <p:spPr/>
        <p:txBody>
          <a:bodyPr/>
          <a:lstStyle>
            <a:lvl1pPr>
              <a:defRPr/>
            </a:lvl1pPr>
          </a:lstStyle>
          <a:p>
            <a:pPr lvl="0"/>
            <a:endParaRPr lang="en-GB"/>
          </a:p>
        </p:txBody>
      </p:sp>
      <p:sp>
        <p:nvSpPr>
          <p:cNvPr id="8" name="Footer Placeholder 7">
            <a:extLst>
              <a:ext uri="{FF2B5EF4-FFF2-40B4-BE49-F238E27FC236}">
                <a16:creationId xmlns:a16="http://schemas.microsoft.com/office/drawing/2014/main" id="{50A469C0-F65D-4401-AE13-478C504B3612}"/>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491D540D-80E0-4500-91FB-93305E7A2EDD}"/>
              </a:ext>
            </a:extLst>
          </p:cNvPr>
          <p:cNvSpPr txBox="1">
            <a:spLocks noGrp="1"/>
          </p:cNvSpPr>
          <p:nvPr>
            <p:ph type="sldNum" sz="quarter" idx="8"/>
          </p:nvPr>
        </p:nvSpPr>
        <p:spPr/>
        <p:txBody>
          <a:bodyPr/>
          <a:lstStyle>
            <a:lvl1pPr>
              <a:defRPr/>
            </a:lvl1pPr>
          </a:lstStyle>
          <a:p>
            <a:pPr lvl="0"/>
            <a:fld id="{F35B0D67-8011-4D79-ABE3-34CBF9236B84}" type="slidenum">
              <a:t>‹#›</a:t>
            </a:fld>
            <a:endParaRPr lang="en-GB"/>
          </a:p>
        </p:txBody>
      </p:sp>
    </p:spTree>
    <p:extLst>
      <p:ext uri="{BB962C8B-B14F-4D97-AF65-F5344CB8AC3E}">
        <p14:creationId xmlns:p14="http://schemas.microsoft.com/office/powerpoint/2010/main" val="2029884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3969-ABEB-45FD-BFAD-FA479FCF3CED}"/>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708C945F-E798-4D7F-AD13-0C748C92C701}"/>
              </a:ext>
            </a:extLst>
          </p:cNvPr>
          <p:cNvSpPr txBox="1">
            <a:spLocks noGrp="1"/>
          </p:cNvSpPr>
          <p:nvPr>
            <p:ph type="dt" sz="half" idx="7"/>
          </p:nvPr>
        </p:nvSpPr>
        <p:spPr/>
        <p:txBody>
          <a:bodyPr/>
          <a:lstStyle>
            <a:lvl1pPr>
              <a:defRPr/>
            </a:lvl1pPr>
          </a:lstStyle>
          <a:p>
            <a:pPr lvl="0"/>
            <a:endParaRPr lang="en-GB"/>
          </a:p>
        </p:txBody>
      </p:sp>
      <p:sp>
        <p:nvSpPr>
          <p:cNvPr id="4" name="Footer Placeholder 3">
            <a:extLst>
              <a:ext uri="{FF2B5EF4-FFF2-40B4-BE49-F238E27FC236}">
                <a16:creationId xmlns:a16="http://schemas.microsoft.com/office/drawing/2014/main" id="{4ACB7F13-8EF9-46E2-A42B-26C579BD75D1}"/>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7C0D6BF-553F-450F-B5F7-954C56499574}"/>
              </a:ext>
            </a:extLst>
          </p:cNvPr>
          <p:cNvSpPr txBox="1">
            <a:spLocks noGrp="1"/>
          </p:cNvSpPr>
          <p:nvPr>
            <p:ph type="sldNum" sz="quarter" idx="8"/>
          </p:nvPr>
        </p:nvSpPr>
        <p:spPr/>
        <p:txBody>
          <a:bodyPr/>
          <a:lstStyle>
            <a:lvl1pPr>
              <a:defRPr/>
            </a:lvl1pPr>
          </a:lstStyle>
          <a:p>
            <a:pPr lvl="0"/>
            <a:fld id="{14CFCD30-CDD5-4988-B630-0375E5C0E5B8}" type="slidenum">
              <a:t>‹#›</a:t>
            </a:fld>
            <a:endParaRPr lang="en-GB"/>
          </a:p>
        </p:txBody>
      </p:sp>
    </p:spTree>
    <p:extLst>
      <p:ext uri="{BB962C8B-B14F-4D97-AF65-F5344CB8AC3E}">
        <p14:creationId xmlns:p14="http://schemas.microsoft.com/office/powerpoint/2010/main" val="368401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28F56-931A-4937-B237-B97262F0251E}"/>
              </a:ext>
            </a:extLst>
          </p:cNvPr>
          <p:cNvSpPr txBox="1">
            <a:spLocks noGrp="1"/>
          </p:cNvSpPr>
          <p:nvPr>
            <p:ph type="dt" sz="half" idx="7"/>
          </p:nvPr>
        </p:nvSpPr>
        <p:spPr/>
        <p:txBody>
          <a:bodyPr/>
          <a:lstStyle>
            <a:lvl1pPr>
              <a:defRPr/>
            </a:lvl1pPr>
          </a:lstStyle>
          <a:p>
            <a:pPr lvl="0"/>
            <a:endParaRPr lang="en-GB"/>
          </a:p>
        </p:txBody>
      </p:sp>
      <p:sp>
        <p:nvSpPr>
          <p:cNvPr id="3" name="Footer Placeholder 2">
            <a:extLst>
              <a:ext uri="{FF2B5EF4-FFF2-40B4-BE49-F238E27FC236}">
                <a16:creationId xmlns:a16="http://schemas.microsoft.com/office/drawing/2014/main" id="{A3DF7020-62A7-493C-B63E-62471AA3F5C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1A5A6402-B320-472A-87CA-897C0C764CD3}"/>
              </a:ext>
            </a:extLst>
          </p:cNvPr>
          <p:cNvSpPr txBox="1">
            <a:spLocks noGrp="1"/>
          </p:cNvSpPr>
          <p:nvPr>
            <p:ph type="sldNum" sz="quarter" idx="8"/>
          </p:nvPr>
        </p:nvSpPr>
        <p:spPr/>
        <p:txBody>
          <a:bodyPr/>
          <a:lstStyle>
            <a:lvl1pPr>
              <a:defRPr/>
            </a:lvl1pPr>
          </a:lstStyle>
          <a:p>
            <a:pPr lvl="0"/>
            <a:fld id="{D4605DCB-937E-4ED1-BB09-FB1AD0F08077}" type="slidenum">
              <a:t>‹#›</a:t>
            </a:fld>
            <a:endParaRPr lang="en-GB"/>
          </a:p>
        </p:txBody>
      </p:sp>
    </p:spTree>
    <p:extLst>
      <p:ext uri="{BB962C8B-B14F-4D97-AF65-F5344CB8AC3E}">
        <p14:creationId xmlns:p14="http://schemas.microsoft.com/office/powerpoint/2010/main" val="25646357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C26D-B0A0-4B5C-BFDC-726EACB46EBB}"/>
              </a:ext>
            </a:extLst>
          </p:cNvPr>
          <p:cNvSpPr txBox="1">
            <a:spLocks noGrp="1"/>
          </p:cNvSpPr>
          <p:nvPr>
            <p:ph type="title"/>
          </p:nvPr>
        </p:nvSpPr>
        <p:spPr>
          <a:xfrm>
            <a:off x="693736" y="503240"/>
            <a:ext cx="3251204" cy="1765304"/>
          </a:xfrm>
        </p:spPr>
        <p:txBody>
          <a:bodyPr anchor="b"/>
          <a:lstStyle>
            <a:lvl1pPr>
              <a:defRPr lang="en-US"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87BEC09-649C-4B73-949C-3C6F3F974337}"/>
              </a:ext>
            </a:extLst>
          </p:cNvPr>
          <p:cNvSpPr txBox="1">
            <a:spLocks noGrp="1"/>
          </p:cNvSpPr>
          <p:nvPr>
            <p:ph idx="1"/>
          </p:nvPr>
        </p:nvSpPr>
        <p:spPr>
          <a:xfrm>
            <a:off x="4286249" y="1089022"/>
            <a:ext cx="5102223" cy="5372100"/>
          </a:xfrm>
        </p:spPr>
        <p:txBody>
          <a:bodyPr/>
          <a:lstStyle>
            <a:lvl1pPr>
              <a:defRPr/>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7BAE95-BEE6-4EAC-825F-58AECC4EEFBF}"/>
              </a:ext>
            </a:extLst>
          </p:cNvPr>
          <p:cNvSpPr txBox="1">
            <a:spLocks noGrp="1"/>
          </p:cNvSpPr>
          <p:nvPr>
            <p:ph type="body" idx="2"/>
          </p:nvPr>
        </p:nvSpPr>
        <p:spPr>
          <a:xfrm>
            <a:off x="693736" y="2268534"/>
            <a:ext cx="3251204" cy="4200525"/>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4792B8D5-0D96-4E02-866C-DA23AF6E6A8A}"/>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CC926CD5-2D18-4521-9179-5A32BB7F26E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5D5F30AC-FE21-4A8E-97BC-059629F9289F}"/>
              </a:ext>
            </a:extLst>
          </p:cNvPr>
          <p:cNvSpPr txBox="1">
            <a:spLocks noGrp="1"/>
          </p:cNvSpPr>
          <p:nvPr>
            <p:ph type="sldNum" sz="quarter" idx="8"/>
          </p:nvPr>
        </p:nvSpPr>
        <p:spPr/>
        <p:txBody>
          <a:bodyPr/>
          <a:lstStyle>
            <a:lvl1pPr>
              <a:defRPr/>
            </a:lvl1pPr>
          </a:lstStyle>
          <a:p>
            <a:pPr lvl="0"/>
            <a:fld id="{A3240963-C2E6-488E-A409-FEFC612052E2}" type="slidenum">
              <a:t>‹#›</a:t>
            </a:fld>
            <a:endParaRPr lang="en-GB"/>
          </a:p>
        </p:txBody>
      </p:sp>
    </p:spTree>
    <p:extLst>
      <p:ext uri="{BB962C8B-B14F-4D97-AF65-F5344CB8AC3E}">
        <p14:creationId xmlns:p14="http://schemas.microsoft.com/office/powerpoint/2010/main" val="255285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3EC8-40FE-4E05-B74A-418B79957569}"/>
              </a:ext>
            </a:extLst>
          </p:cNvPr>
          <p:cNvSpPr txBox="1">
            <a:spLocks noGrp="1"/>
          </p:cNvSpPr>
          <p:nvPr>
            <p:ph type="title"/>
          </p:nvPr>
        </p:nvSpPr>
        <p:spPr>
          <a:xfrm>
            <a:off x="693736" y="503240"/>
            <a:ext cx="3251204" cy="1765304"/>
          </a:xfrm>
        </p:spPr>
        <p:txBody>
          <a:bodyPr anchor="b"/>
          <a:lstStyle>
            <a:lvl1pPr>
              <a:defRPr lang="en-US"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8D59E07D-548E-4BE3-BDF6-F6D052AD57AD}"/>
              </a:ext>
            </a:extLst>
          </p:cNvPr>
          <p:cNvSpPr txBox="1">
            <a:spLocks noGrp="1"/>
          </p:cNvSpPr>
          <p:nvPr>
            <p:ph type="pic" idx="1"/>
          </p:nvPr>
        </p:nvSpPr>
        <p:spPr>
          <a:xfrm>
            <a:off x="4286249" y="1089022"/>
            <a:ext cx="5102223" cy="5372100"/>
          </a:xfrm>
        </p:spPr>
        <p:txBody>
          <a:bodyPr/>
          <a:lstStyle>
            <a:lvl1pPr>
              <a:defRPr lang="en-GB"/>
            </a:lvl1pPr>
          </a:lstStyle>
          <a:p>
            <a:pPr lvl="0"/>
            <a:endParaRPr lang="en-GB"/>
          </a:p>
        </p:txBody>
      </p:sp>
      <p:sp>
        <p:nvSpPr>
          <p:cNvPr id="4" name="Text Placeholder 3">
            <a:extLst>
              <a:ext uri="{FF2B5EF4-FFF2-40B4-BE49-F238E27FC236}">
                <a16:creationId xmlns:a16="http://schemas.microsoft.com/office/drawing/2014/main" id="{E4A640FD-3278-4C26-B7C5-EE28C35A27D1}"/>
              </a:ext>
            </a:extLst>
          </p:cNvPr>
          <p:cNvSpPr txBox="1">
            <a:spLocks noGrp="1"/>
          </p:cNvSpPr>
          <p:nvPr>
            <p:ph type="body" idx="2"/>
          </p:nvPr>
        </p:nvSpPr>
        <p:spPr>
          <a:xfrm>
            <a:off x="693736" y="2268534"/>
            <a:ext cx="3251204" cy="4200525"/>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92910941-A6F6-44C4-BE1F-8B73A12E6ED2}"/>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C0457BFA-3870-4985-AFE2-18B46EBF760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17DA2B8C-8197-439A-A054-908A00FB6C1D}"/>
              </a:ext>
            </a:extLst>
          </p:cNvPr>
          <p:cNvSpPr txBox="1">
            <a:spLocks noGrp="1"/>
          </p:cNvSpPr>
          <p:nvPr>
            <p:ph type="sldNum" sz="quarter" idx="8"/>
          </p:nvPr>
        </p:nvSpPr>
        <p:spPr/>
        <p:txBody>
          <a:bodyPr/>
          <a:lstStyle>
            <a:lvl1pPr>
              <a:defRPr/>
            </a:lvl1pPr>
          </a:lstStyle>
          <a:p>
            <a:pPr lvl="0"/>
            <a:fld id="{38E7DE6F-F53D-4C55-B6B5-B9C5F95E4C05}" type="slidenum">
              <a:t>‹#›</a:t>
            </a:fld>
            <a:endParaRPr lang="en-GB"/>
          </a:p>
        </p:txBody>
      </p:sp>
    </p:spTree>
    <p:extLst>
      <p:ext uri="{BB962C8B-B14F-4D97-AF65-F5344CB8AC3E}">
        <p14:creationId xmlns:p14="http://schemas.microsoft.com/office/powerpoint/2010/main" val="179343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50C7A2-DD15-40DD-8244-355F9BFECE7B}"/>
              </a:ext>
            </a:extLst>
          </p:cNvPr>
          <p:cNvSpPr txBox="1">
            <a:spLocks noGrp="1"/>
          </p:cNvSpPr>
          <p:nvPr>
            <p:ph type="title"/>
          </p:nvPr>
        </p:nvSpPr>
        <p:spPr>
          <a:xfrm>
            <a:off x="503998" y="301322"/>
            <a:ext cx="9071643" cy="1262155"/>
          </a:xfrm>
          <a:prstGeom prst="rect">
            <a:avLst/>
          </a:prstGeom>
          <a:noFill/>
          <a:ln>
            <a:noFill/>
          </a:ln>
        </p:spPr>
        <p:txBody>
          <a:bodyPr vert="horz" wrap="square" lIns="0" tIns="0" rIns="0" bIns="0" anchor="ctr" anchorCtr="1" compatLnSpc="1">
            <a:noAutofit/>
          </a:bodyPr>
          <a:lstStyle/>
          <a:p>
            <a:pPr lvl="0"/>
            <a:endParaRPr lang="en-GB"/>
          </a:p>
        </p:txBody>
      </p:sp>
      <p:sp>
        <p:nvSpPr>
          <p:cNvPr id="3" name="Text Placeholder 2">
            <a:extLst>
              <a:ext uri="{FF2B5EF4-FFF2-40B4-BE49-F238E27FC236}">
                <a16:creationId xmlns:a16="http://schemas.microsoft.com/office/drawing/2014/main" id="{89C20C04-5762-4CDF-A23A-3B6EC58D234D}"/>
              </a:ext>
            </a:extLst>
          </p:cNvPr>
          <p:cNvSpPr txBox="1">
            <a:spLocks noGrp="1"/>
          </p:cNvSpPr>
          <p:nvPr>
            <p:ph type="body" idx="1"/>
          </p:nvPr>
        </p:nvSpPr>
        <p:spPr>
          <a:xfrm>
            <a:off x="503998" y="1769043"/>
            <a:ext cx="9071643" cy="4384438"/>
          </a:xfrm>
          <a:prstGeom prst="rect">
            <a:avLst/>
          </a:prstGeom>
          <a:noFill/>
          <a:ln>
            <a:noFill/>
          </a:ln>
        </p:spPr>
        <p:txBody>
          <a:bodyPr vert="horz" wrap="square" lIns="0" tIns="0" rIns="0" bIns="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1A502F-0119-4BBD-BC4E-A3FFEF85CE3B}"/>
              </a:ext>
            </a:extLst>
          </p:cNvPr>
          <p:cNvSpPr txBox="1">
            <a:spLocks noGrp="1"/>
          </p:cNvSpPr>
          <p:nvPr>
            <p:ph type="dt" sz="half" idx="2"/>
          </p:nvPr>
        </p:nvSpPr>
        <p:spPr>
          <a:xfrm>
            <a:off x="3447361" y="6887160"/>
            <a:ext cx="3194995" cy="521281"/>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5" name="Footer Placeholder 4">
            <a:extLst>
              <a:ext uri="{FF2B5EF4-FFF2-40B4-BE49-F238E27FC236}">
                <a16:creationId xmlns:a16="http://schemas.microsoft.com/office/drawing/2014/main" id="{B1C30B8E-82D7-447B-8BA7-560D65B65298}"/>
              </a:ext>
            </a:extLst>
          </p:cNvPr>
          <p:cNvSpPr txBox="1">
            <a:spLocks noGrp="1"/>
          </p:cNvSpPr>
          <p:nvPr>
            <p:ph type="ftr" sz="quarter" idx="3"/>
          </p:nvPr>
        </p:nvSpPr>
        <p:spPr>
          <a:xfrm>
            <a:off x="7227362" y="6887160"/>
            <a:ext cx="3194995" cy="521281"/>
          </a:xfrm>
          <a:prstGeom prst="rect">
            <a:avLst/>
          </a:prstGeom>
          <a:noFill/>
          <a:ln>
            <a:noFill/>
          </a:ln>
        </p:spPr>
        <p:txBody>
          <a:bodyPr vert="horz" wrap="square" lIns="0" tIns="0" rIns="0" bIns="0" anchor="t" anchorCtr="1" compatLnSpc="1">
            <a:noAutofit/>
          </a:bodyPr>
          <a:lstStyle>
            <a:lvl1pPr marL="0" marR="0" lvl="0" indent="0" algn="ct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6" name="Slide Number Placeholder 5">
            <a:extLst>
              <a:ext uri="{FF2B5EF4-FFF2-40B4-BE49-F238E27FC236}">
                <a16:creationId xmlns:a16="http://schemas.microsoft.com/office/drawing/2014/main" id="{0BEEC780-3E3E-44DB-B412-3EF4608BE923}"/>
              </a:ext>
            </a:extLst>
          </p:cNvPr>
          <p:cNvSpPr txBox="1">
            <a:spLocks noGrp="1"/>
          </p:cNvSpPr>
          <p:nvPr>
            <p:ph type="sldNum" sz="quarter" idx="4"/>
          </p:nvPr>
        </p:nvSpPr>
        <p:spPr>
          <a:xfrm>
            <a:off x="503998" y="6887160"/>
            <a:ext cx="2348279" cy="521281"/>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fld id="{7B5A284B-3A3A-44E8-9B5C-34D3F4A73F08}"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n-GB" sz="4400" b="0" i="0" u="none" strike="noStrike" kern="1200" cap="none" spc="0" baseline="0">
          <a:solidFill>
            <a:srgbClr val="000000"/>
          </a:solidFill>
          <a:highlight>
            <a:scrgbClr r="0" g="0" b="0">
              <a:alpha val="0"/>
            </a:scrgbClr>
          </a:highlight>
          <a:uFillTx/>
          <a:latin typeface="Liberation Sans" pitchFamily="18"/>
        </a:defRPr>
      </a:lvl1pPr>
    </p:titleStyle>
    <p:bodyStyle>
      <a:lvl1pPr marL="0" marR="0" lvl="0" indent="0" defTabSz="914400" rtl="0" fontAlgn="auto" hangingPunct="0">
        <a:lnSpc>
          <a:spcPct val="100000"/>
        </a:lnSpc>
        <a:spcBef>
          <a:spcPts val="1415"/>
        </a:spcBef>
        <a:spcAft>
          <a:spcPts val="0"/>
        </a:spcAft>
        <a:buNone/>
        <a:tabLst/>
        <a:defRPr lang="en-US" sz="3200" b="0" i="0" u="none" strike="noStrike" kern="1200" cap="none" spc="0" baseline="0">
          <a:solidFill>
            <a:srgbClr val="000000"/>
          </a:solidFill>
          <a:highlight>
            <a:scrgbClr r="0" g="0" b="0">
              <a:alpha val="0"/>
            </a:scrgbClr>
          </a:highlight>
          <a:uFillTx/>
          <a:latin typeface="Liberation Sans"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solidFill>
          <a:srgbClr val="2143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CF62A-EF4F-4C75-AD51-1E58022AC129}"/>
              </a:ext>
            </a:extLst>
          </p:cNvPr>
          <p:cNvSpPr txBox="1">
            <a:spLocks noGrp="1"/>
          </p:cNvSpPr>
          <p:nvPr>
            <p:ph type="title" idx="4294967295"/>
          </p:nvPr>
        </p:nvSpPr>
        <p:spPr>
          <a:xfrm>
            <a:off x="0" y="3779996"/>
            <a:ext cx="10080625" cy="503998"/>
          </a:xfrm>
        </p:spPr>
        <p:txBody>
          <a:bodyPr anchor="t" anchorCtr="0"/>
          <a:lstStyle/>
          <a:p>
            <a:pPr lvl="0"/>
            <a:r>
              <a:rPr lang="en-GB" sz="2400" dirty="0">
                <a:solidFill>
                  <a:srgbClr val="E56606"/>
                </a:solidFill>
                <a:latin typeface="Lubalin Graph Book" pitchFamily="18"/>
              </a:rPr>
              <a:t>Ben Reynolds &amp; James Pyke</a:t>
            </a:r>
          </a:p>
        </p:txBody>
      </p:sp>
      <p:sp>
        <p:nvSpPr>
          <p:cNvPr id="4" name="TextBox 3">
            <a:extLst>
              <a:ext uri="{FF2B5EF4-FFF2-40B4-BE49-F238E27FC236}">
                <a16:creationId xmlns:a16="http://schemas.microsoft.com/office/drawing/2014/main" id="{D9FF5D5B-AAF1-463E-BA1B-B9B8971FCD36}"/>
              </a:ext>
            </a:extLst>
          </p:cNvPr>
          <p:cNvSpPr txBox="1"/>
          <p:nvPr/>
        </p:nvSpPr>
        <p:spPr>
          <a:xfrm>
            <a:off x="0" y="2571750"/>
            <a:ext cx="10080624" cy="1384995"/>
          </a:xfrm>
          <a:prstGeom prst="rect">
            <a:avLst/>
          </a:prstGeom>
          <a:noFill/>
        </p:spPr>
        <p:txBody>
          <a:bodyPr wrap="square" rtlCol="0">
            <a:spAutoFit/>
          </a:bodyPr>
          <a:lstStyle/>
          <a:p>
            <a:pPr algn="ctr"/>
            <a:r>
              <a:rPr lang="en-GB" sz="8400" dirty="0">
                <a:solidFill>
                  <a:srgbClr val="CAD400"/>
                </a:solidFill>
                <a:latin typeface="Gothic821 Cn BT" panose="020F0806020204040204" pitchFamily="34" charset="0"/>
              </a:rPr>
              <a:t>GAMES PROJECT</a:t>
            </a:r>
          </a:p>
        </p:txBody>
      </p:sp>
      <p:sp>
        <p:nvSpPr>
          <p:cNvPr id="5" name="Title 2">
            <a:extLst>
              <a:ext uri="{FF2B5EF4-FFF2-40B4-BE49-F238E27FC236}">
                <a16:creationId xmlns:a16="http://schemas.microsoft.com/office/drawing/2014/main" id="{A66E6C7F-F7F2-4C6A-9BC0-2FB3BC9AF34E}"/>
              </a:ext>
            </a:extLst>
          </p:cNvPr>
          <p:cNvSpPr txBox="1">
            <a:spLocks/>
          </p:cNvSpPr>
          <p:nvPr/>
        </p:nvSpPr>
        <p:spPr>
          <a:xfrm rot="21300000">
            <a:off x="1283267" y="2398201"/>
            <a:ext cx="2657564" cy="503998"/>
          </a:xfrm>
          <a:prstGeom prst="rect">
            <a:avLst/>
          </a:prstGeom>
          <a:noFill/>
          <a:ln>
            <a:noFill/>
          </a:ln>
        </p:spPr>
        <p:txBody>
          <a:bodyPr vert="horz" wrap="square" lIns="0" tIns="0" rIns="0" bIns="0" anchor="t" anchorCtr="0" compatLnSpc="1">
            <a:noAutofit/>
          </a:bodyPr>
          <a:lstStyle>
            <a:lvl1pPr marL="0" marR="0" lvl="0" indent="0" algn="ctr" defTabSz="914400" rtl="0" fontAlgn="auto" hangingPunct="0">
              <a:lnSpc>
                <a:spcPct val="100000"/>
              </a:lnSpc>
              <a:spcBef>
                <a:spcPts val="0"/>
              </a:spcBef>
              <a:spcAft>
                <a:spcPts val="0"/>
              </a:spcAft>
              <a:buNone/>
              <a:tabLst/>
              <a:defRPr lang="en-GB" sz="4400" b="0" i="0" u="none" strike="noStrike" kern="1200" cap="none" spc="0" baseline="0">
                <a:solidFill>
                  <a:srgbClr val="000000"/>
                </a:solidFill>
                <a:highlight>
                  <a:scrgbClr r="0" g="0" b="0">
                    <a:alpha val="0"/>
                  </a:scrgbClr>
                </a:highlight>
                <a:uFillTx/>
                <a:latin typeface="Liberation Sans" pitchFamily="18"/>
              </a:defRPr>
            </a:lvl1pPr>
          </a:lstStyle>
          <a:p>
            <a:r>
              <a:rPr lang="en-GB" sz="2400" dirty="0">
                <a:solidFill>
                  <a:srgbClr val="E56606"/>
                </a:solidFill>
                <a:latin typeface="Lubalin Graph Book" pitchFamily="18"/>
              </a:rPr>
              <a:t>Level 6 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DIFFICULTY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5" y="1497167"/>
            <a:ext cx="8830226" cy="4322564"/>
          </a:xfrm>
          <a:prstGeom prst="rect">
            <a:avLst/>
          </a:prstGeom>
        </p:spPr>
      </p:pic>
    </p:spTree>
    <p:extLst>
      <p:ext uri="{BB962C8B-B14F-4D97-AF65-F5344CB8AC3E}">
        <p14:creationId xmlns:p14="http://schemas.microsoft.com/office/powerpoint/2010/main" val="325468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00992"/>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Math Challenge Introduction.png"/>
          <p:cNvPicPr>
            <a:picLocks noChangeAspect="1"/>
          </p:cNvPicPr>
          <p:nvPr/>
        </p:nvPicPr>
        <p:blipFill>
          <a:blip r:embed="rId5"/>
          <a:stretch>
            <a:fillRect/>
          </a:stretch>
        </p:blipFill>
        <p:spPr>
          <a:xfrm>
            <a:off x="628375" y="1497167"/>
            <a:ext cx="8830226" cy="4322565"/>
          </a:xfrm>
          <a:prstGeom prst="rect">
            <a:avLst/>
          </a:prstGeom>
        </p:spPr>
      </p:pic>
    </p:spTree>
    <p:extLst>
      <p:ext uri="{BB962C8B-B14F-4D97-AF65-F5344CB8AC3E}">
        <p14:creationId xmlns:p14="http://schemas.microsoft.com/office/powerpoint/2010/main" val="345786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GB" sz="6400" dirty="0">
              <a:solidFill>
                <a:srgbClr val="204331"/>
              </a:solidFill>
              <a:latin typeface="Gothic821 Cn BT"/>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Math Challenge.png"/>
          <p:cNvPicPr>
            <a:picLocks noChangeAspect="1"/>
          </p:cNvPicPr>
          <p:nvPr/>
        </p:nvPicPr>
        <p:blipFill>
          <a:blip r:embed="rId5"/>
          <a:stretch>
            <a:fillRect/>
          </a:stretch>
        </p:blipFill>
        <p:spPr>
          <a:xfrm>
            <a:off x="628375" y="1497167"/>
            <a:ext cx="8830226" cy="4322564"/>
          </a:xfrm>
          <a:prstGeom prst="rect">
            <a:avLst/>
          </a:prstGeom>
        </p:spPr>
      </p:pic>
    </p:spTree>
    <p:extLst>
      <p:ext uri="{BB962C8B-B14F-4D97-AF65-F5344CB8AC3E}">
        <p14:creationId xmlns:p14="http://schemas.microsoft.com/office/powerpoint/2010/main" val="313708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GB" sz="6400" dirty="0">
              <a:solidFill>
                <a:srgbClr val="204331"/>
              </a:solidFill>
              <a:latin typeface="Gothic821 Cn BT"/>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6" y="1497167"/>
            <a:ext cx="8830224" cy="4322563"/>
          </a:xfrm>
          <a:prstGeom prst="rect">
            <a:avLst/>
          </a:prstGeom>
        </p:spPr>
      </p:pic>
    </p:spTree>
    <p:extLst>
      <p:ext uri="{BB962C8B-B14F-4D97-AF65-F5344CB8AC3E}">
        <p14:creationId xmlns:p14="http://schemas.microsoft.com/office/powerpoint/2010/main" val="326798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GB" sz="6400" dirty="0">
              <a:solidFill>
                <a:srgbClr val="204331"/>
              </a:solidFill>
              <a:latin typeface="Gothic821 Cn BT"/>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6" y="1497167"/>
            <a:ext cx="8830224" cy="4322564"/>
          </a:xfrm>
          <a:prstGeom prst="rect">
            <a:avLst/>
          </a:prstGeom>
        </p:spPr>
      </p:pic>
    </p:spTree>
    <p:extLst>
      <p:ext uri="{BB962C8B-B14F-4D97-AF65-F5344CB8AC3E}">
        <p14:creationId xmlns:p14="http://schemas.microsoft.com/office/powerpoint/2010/main" val="195023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EARN STICKERS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6" y="1497167"/>
            <a:ext cx="8830224" cy="4322564"/>
          </a:xfrm>
          <a:prstGeom prst="rect">
            <a:avLst/>
          </a:prstGeom>
        </p:spPr>
      </p:pic>
    </p:spTree>
    <p:extLst>
      <p:ext uri="{BB962C8B-B14F-4D97-AF65-F5344CB8AC3E}">
        <p14:creationId xmlns:p14="http://schemas.microsoft.com/office/powerpoint/2010/main" val="2860552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SUBJECT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Subject Selection.png"/>
          <p:cNvPicPr>
            <a:picLocks noChangeAspect="1"/>
          </p:cNvPicPr>
          <p:nvPr/>
        </p:nvPicPr>
        <p:blipFill>
          <a:blip r:embed="rId5"/>
          <a:stretch>
            <a:fillRect/>
          </a:stretch>
        </p:blipFill>
        <p:spPr>
          <a:xfrm>
            <a:off x="628374" y="1497167"/>
            <a:ext cx="8830228" cy="4322565"/>
          </a:xfrm>
          <a:prstGeom prst="rect">
            <a:avLst/>
          </a:prstGeom>
        </p:spPr>
      </p:pic>
    </p:spTree>
    <p:extLst>
      <p:ext uri="{BB962C8B-B14F-4D97-AF65-F5344CB8AC3E}">
        <p14:creationId xmlns:p14="http://schemas.microsoft.com/office/powerpoint/2010/main" val="2289592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DIFFICULTY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5" y="1497167"/>
            <a:ext cx="8830226" cy="4322564"/>
          </a:xfrm>
          <a:prstGeom prst="rect">
            <a:avLst/>
          </a:prstGeom>
        </p:spPr>
      </p:pic>
    </p:spTree>
    <p:extLst>
      <p:ext uri="{BB962C8B-B14F-4D97-AF65-F5344CB8AC3E}">
        <p14:creationId xmlns:p14="http://schemas.microsoft.com/office/powerpoint/2010/main" val="1158560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EARN STICKERS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6" y="1497167"/>
            <a:ext cx="8830224" cy="4322563"/>
          </a:xfrm>
          <a:prstGeom prst="rect">
            <a:avLst/>
          </a:prstGeom>
        </p:spPr>
      </p:pic>
    </p:spTree>
    <p:extLst>
      <p:ext uri="{BB962C8B-B14F-4D97-AF65-F5344CB8AC3E}">
        <p14:creationId xmlns:p14="http://schemas.microsoft.com/office/powerpoint/2010/main" val="256370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02C856-975B-4C9B-B0B9-719F8673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0000">
            <a:off x="4901601" y="4638234"/>
            <a:ext cx="5169971" cy="2703253"/>
          </a:xfrm>
          <a:prstGeom prst="rect">
            <a:avLst/>
          </a:prstGeom>
        </p:spPr>
      </p:pic>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HOW WILL IT BE PLAYED?</a:t>
            </a:r>
          </a:p>
        </p:txBody>
      </p:sp>
      <p:sp>
        <p:nvSpPr>
          <p:cNvPr id="4" name="TextBox 7">
            <a:extLst>
              <a:ext uri="{FF2B5EF4-FFF2-40B4-BE49-F238E27FC236}">
                <a16:creationId xmlns:a16="http://schemas.microsoft.com/office/drawing/2014/main" id="{5763A40C-697E-4364-8FCF-F207892CE273}"/>
              </a:ext>
            </a:extLst>
          </p:cNvPr>
          <p:cNvSpPr txBox="1"/>
          <p:nvPr/>
        </p:nvSpPr>
        <p:spPr>
          <a:xfrm>
            <a:off x="398463" y="1303338"/>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Android Mobile and Tablets</a:t>
            </a:r>
            <a:endParaRPr lang="en-GB" sz="2400" b="0" i="0" u="none" strike="noStrike" kern="1200" cap="none" spc="0" baseline="0" dirty="0">
              <a:solidFill>
                <a:srgbClr val="E56606"/>
              </a:solidFill>
              <a:uFillTx/>
              <a:latin typeface="Lubalin Graph Book" pitchFamily="18"/>
            </a:endParaRPr>
          </a:p>
        </p:txBody>
      </p:sp>
      <p:sp>
        <p:nvSpPr>
          <p:cNvPr id="5" name="TextBox 8">
            <a:extLst>
              <a:ext uri="{FF2B5EF4-FFF2-40B4-BE49-F238E27FC236}">
                <a16:creationId xmlns:a16="http://schemas.microsoft.com/office/drawing/2014/main" id="{003F9347-9A9F-4471-B0AF-FC546A5F0817}"/>
              </a:ext>
            </a:extLst>
          </p:cNvPr>
          <p:cNvSpPr txBox="1"/>
          <p:nvPr/>
        </p:nvSpPr>
        <p:spPr>
          <a:xfrm>
            <a:off x="399223" y="1764593"/>
            <a:ext cx="9071643" cy="369332"/>
          </a:xfrm>
          <a:prstGeom prst="rect">
            <a:avLst/>
          </a:prstGeom>
          <a:noFill/>
          <a:ln cap="flat">
            <a:noFill/>
          </a:ln>
        </p:spPr>
        <p:txBody>
          <a:bodyPr vert="horz" wrap="square" lIns="91440" tIns="45720" rIns="91440" bIns="45720" anchor="t" anchorCtr="0" compatLnSpc="1">
            <a:spAutoFit/>
          </a:bodyPr>
          <a:lstStyle/>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Provided </a:t>
            </a:r>
            <a:r>
              <a:rPr lang="en-GB" dirty="0">
                <a:solidFill>
                  <a:srgbClr val="204331"/>
                </a:solidFill>
                <a:latin typeface="Lubalin Graph Book"/>
              </a:rPr>
              <a:t>to students that are visiting Go Ape on school trips.</a:t>
            </a:r>
            <a:endParaRPr lang="en-US" dirty="0"/>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8" name="TextBox 8">
            <a:extLst/>
          </p:cNvPr>
          <p:cNvSpPr txBox="1"/>
          <p:nvPr/>
        </p:nvSpPr>
        <p:spPr>
          <a:xfrm>
            <a:off x="398463" y="2886075"/>
            <a:ext cx="9071643" cy="923330"/>
          </a:xfrm>
          <a:prstGeom prst="rect">
            <a:avLst/>
          </a:prstGeom>
          <a:noFill/>
          <a:ln cap="flat">
            <a:noFill/>
          </a:ln>
        </p:spPr>
        <p:txBody>
          <a:bodyPr vert="horz" wrap="square" lIns="91440" tIns="45720" rIns="91440" bIns="45720" anchor="t" anchorCtr="0" compatLnSpc="1">
            <a:spAutoFit/>
          </a:bodyPr>
          <a:lstStyle/>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Android is more cost effective than iOS.</a:t>
            </a:r>
            <a:endParaRPr lang="en-US" dirty="0"/>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The cost of an Android tablet could be as cheap as £35 whereas an Apple iPad costs around £135 for the cheapest model. </a:t>
            </a:r>
          </a:p>
        </p:txBody>
      </p:sp>
      <p:sp>
        <p:nvSpPr>
          <p:cNvPr id="10" name="TextBox 7">
            <a:extLst/>
          </p:cNvPr>
          <p:cNvSpPr txBox="1"/>
          <p:nvPr/>
        </p:nvSpPr>
        <p:spPr>
          <a:xfrm>
            <a:off x="398463" y="2314575"/>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Why Android?</a:t>
            </a:r>
            <a:endParaRPr lang="en-GB" sz="2400" b="0" i="0" u="none" strike="noStrike" kern="1200" cap="none" spc="0" baseline="0" dirty="0">
              <a:solidFill>
                <a:srgbClr val="E56606"/>
              </a:solidFill>
              <a:uFillTx/>
              <a:latin typeface="Lubalin Graph Book" pitchFamily="18"/>
            </a:endParaRPr>
          </a:p>
        </p:txBody>
      </p:sp>
    </p:spTree>
    <p:extLst>
      <p:ext uri="{BB962C8B-B14F-4D97-AF65-F5344CB8AC3E}">
        <p14:creationId xmlns:p14="http://schemas.microsoft.com/office/powerpoint/2010/main" val="1338911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bg>
      <p:bgPr>
        <a:solidFill>
          <a:srgbClr val="FFFFF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30189F-8EE7-4718-B13E-F1A6437E0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888" y="3059885"/>
            <a:ext cx="3487737" cy="3778382"/>
          </a:xfrm>
          <a:prstGeom prst="rect">
            <a:avLst/>
          </a:prstGeom>
        </p:spPr>
      </p:pic>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lvl="0" algn="l"/>
            <a:r>
              <a:rPr lang="en-GB" sz="6400" b="1" dirty="0">
                <a:solidFill>
                  <a:srgbClr val="204331"/>
                </a:solidFill>
                <a:latin typeface="Gothic821 Cn BT" pitchFamily="34"/>
              </a:rPr>
              <a:t>INTRODUCTION</a:t>
            </a:r>
          </a:p>
        </p:txBody>
      </p:sp>
      <p:sp>
        <p:nvSpPr>
          <p:cNvPr id="4" name="TextBox 7">
            <a:extLst>
              <a:ext uri="{FF2B5EF4-FFF2-40B4-BE49-F238E27FC236}">
                <a16:creationId xmlns:a16="http://schemas.microsoft.com/office/drawing/2014/main" id="{5763A40C-697E-4364-8FCF-F207892CE273}"/>
              </a:ext>
            </a:extLst>
          </p:cNvPr>
          <p:cNvSpPr txBox="1"/>
          <p:nvPr/>
        </p:nvSpPr>
        <p:spPr>
          <a:xfrm>
            <a:off x="399223" y="1302928"/>
            <a:ext cx="915635"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Brief</a:t>
            </a:r>
          </a:p>
        </p:txBody>
      </p:sp>
      <p:sp>
        <p:nvSpPr>
          <p:cNvPr id="5" name="TextBox 8">
            <a:extLst>
              <a:ext uri="{FF2B5EF4-FFF2-40B4-BE49-F238E27FC236}">
                <a16:creationId xmlns:a16="http://schemas.microsoft.com/office/drawing/2014/main" id="{003F9347-9A9F-4471-B0AF-FC546A5F0817}"/>
              </a:ext>
            </a:extLst>
          </p:cNvPr>
          <p:cNvSpPr txBox="1"/>
          <p:nvPr/>
        </p:nvSpPr>
        <p:spPr>
          <a:xfrm>
            <a:off x="399223" y="1764593"/>
            <a:ext cx="9071643" cy="1200329"/>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dirty="0">
                <a:solidFill>
                  <a:srgbClr val="204331"/>
                </a:solidFill>
                <a:latin typeface="Lubalin Graph Book" pitchFamily="18"/>
              </a:rPr>
              <a:t>To create an educational game to be used on school trips at Go Ape. The game should include both a progression mechanic and an educational element touching on some of the KS1, KS2 or KS3 topics of English, Science or Maths.</a:t>
            </a:r>
            <a:endParaRPr lang="en-US" dirty="0"/>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0" name="TextBox 8">
            <a:extLst/>
          </p:cNvPr>
          <p:cNvSpPr txBox="1"/>
          <p:nvPr/>
        </p:nvSpPr>
        <p:spPr>
          <a:xfrm>
            <a:off x="399223" y="3124200"/>
            <a:ext cx="5942012" cy="2308324"/>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dirty="0">
                <a:solidFill>
                  <a:srgbClr val="204331"/>
                </a:solidFill>
                <a:latin typeface="Lubalin Graph Book"/>
              </a:rPr>
              <a:t>The created game must:</a:t>
            </a:r>
            <a:endParaRPr lang="en-US" dirty="0">
              <a:solidFill>
                <a:srgbClr val="000000"/>
              </a:solidFill>
              <a:latin typeface="Calibri"/>
            </a:endParaRPr>
          </a:p>
          <a:p>
            <a:pPr marL="285750" indent="-285750">
              <a:buFont typeface="Arial"/>
              <a:buChar char="•"/>
              <a:defRPr sz="1800" b="0" i="0" u="none" strike="noStrike" kern="0" cap="none" spc="0" baseline="0">
                <a:solidFill>
                  <a:srgbClr val="000000"/>
                </a:solidFill>
                <a:uFillTx/>
              </a:defRPr>
            </a:pPr>
            <a:endParaRPr lang="en-GB" dirty="0">
              <a:solidFill>
                <a:srgbClr val="204331"/>
              </a:solidFill>
              <a:latin typeface="Lubalin Graph Book"/>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Follow the Go Ape brand guidelines.</a:t>
            </a:r>
            <a:endParaRPr lang="en-US" dirty="0"/>
          </a:p>
          <a:p>
            <a:pPr marL="285750" indent="-285750">
              <a:buFont typeface="Arial"/>
              <a:buChar char="•"/>
              <a:defRPr sz="1800" b="0" i="0" u="none" strike="noStrike" kern="0" cap="none" spc="0" baseline="0">
                <a:solidFill>
                  <a:srgbClr val="000000"/>
                </a:solidFill>
                <a:uFillTx/>
              </a:defRPr>
            </a:pPr>
            <a:endParaRPr lang="en-US" dirty="0">
              <a:solidFill>
                <a:srgbClr val="000000"/>
              </a:solidFill>
              <a:latin typeface="Calibri"/>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Be suitable for a single age range, 5–7, 8–10 or 11-14.</a:t>
            </a:r>
          </a:p>
          <a:p>
            <a:pPr marL="285750" indent="-285750">
              <a:buFont typeface="Arial"/>
              <a:buChar char="•"/>
              <a:defRPr sz="1800" b="0" i="0" u="none" strike="noStrike" kern="0" cap="none" spc="0" baseline="0">
                <a:solidFill>
                  <a:srgbClr val="000000"/>
                </a:solidFill>
                <a:uFillTx/>
              </a:defRPr>
            </a:pPr>
            <a:endParaRPr lang="en-GB" dirty="0">
              <a:solidFill>
                <a:srgbClr val="204331"/>
              </a:solidFill>
              <a:latin typeface="Lubalin Graph Book"/>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Be accessible on mobile phones or tablets.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29148">
            <a:off x="6332691" y="2876017"/>
            <a:ext cx="2700217" cy="2130894"/>
          </a:xfrm>
          <a:prstGeom prst="rect">
            <a:avLst/>
          </a:prstGeom>
        </p:spPr>
      </p:pic>
      <p:pic>
        <p:nvPicPr>
          <p:cNvPr id="21" name="Picture 20">
            <a:extLst>
              <a:ext uri="{FF2B5EF4-FFF2-40B4-BE49-F238E27FC236}">
                <a16:creationId xmlns:a16="http://schemas.microsoft.com/office/drawing/2014/main" id="{05A3BCFF-5B6A-4A8F-BE91-F14E0DE7F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780" y="2820279"/>
            <a:ext cx="3430037" cy="4080044"/>
          </a:xfrm>
          <a:prstGeom prst="rect">
            <a:avLst/>
          </a:prstGeom>
        </p:spPr>
      </p:pic>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ADDRESSING FEEDBACK</a:t>
            </a:r>
          </a:p>
        </p:txBody>
      </p:sp>
      <p:sp>
        <p:nvSpPr>
          <p:cNvPr id="4" name="TextBox 7">
            <a:extLst>
              <a:ext uri="{FF2B5EF4-FFF2-40B4-BE49-F238E27FC236}">
                <a16:creationId xmlns:a16="http://schemas.microsoft.com/office/drawing/2014/main" id="{5763A40C-697E-4364-8FCF-F207892CE273}"/>
              </a:ext>
            </a:extLst>
          </p:cNvPr>
          <p:cNvSpPr txBox="1"/>
          <p:nvPr/>
        </p:nvSpPr>
        <p:spPr>
          <a:xfrm>
            <a:off x="398463" y="1431928"/>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Modular Design</a:t>
            </a:r>
            <a:endParaRPr lang="en-GB" sz="2400" b="0" i="0" u="none" strike="noStrike" kern="1200" cap="none" spc="0" baseline="0" dirty="0">
              <a:solidFill>
                <a:srgbClr val="E56606"/>
              </a:solidFill>
              <a:uFillTx/>
              <a:latin typeface="Lubalin Graph Book" pitchFamily="18"/>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sp>
        <p:nvSpPr>
          <p:cNvPr id="11" name="TextBox 8">
            <a:extLst>
              <a:ext uri="{FF2B5EF4-FFF2-40B4-BE49-F238E27FC236}">
                <a16:creationId xmlns:a16="http://schemas.microsoft.com/office/drawing/2014/main" id="{8F6E8768-1AFF-4E08-85F0-312CDDCF13E1}"/>
              </a:ext>
            </a:extLst>
          </p:cNvPr>
          <p:cNvSpPr txBox="1"/>
          <p:nvPr/>
        </p:nvSpPr>
        <p:spPr>
          <a:xfrm>
            <a:off x="230693" y="2007334"/>
            <a:ext cx="9071643" cy="646331"/>
          </a:xfrm>
          <a:prstGeom prst="rect">
            <a:avLst/>
          </a:prstGeom>
          <a:noFill/>
          <a:ln cap="flat">
            <a:noFill/>
          </a:ln>
        </p:spPr>
        <p:txBody>
          <a:bodyPr vert="horz" wrap="square" lIns="91440" tIns="45720" rIns="91440" bIns="45720" anchor="t" anchorCtr="0" compatLnSpc="1">
            <a:spAutoFit/>
          </a:bodyPr>
          <a:lstStyle/>
          <a:p>
            <a:pPr marL="742950" lvl="1"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Extendable Game Architecture</a:t>
            </a:r>
          </a:p>
          <a:p>
            <a:pPr marL="285750" indent="-285750">
              <a:buFont typeface="Arial"/>
              <a:buChar char="•"/>
              <a:defRPr sz="1800" b="0" i="0" u="none" strike="noStrike" kern="0" cap="none" spc="0" baseline="0">
                <a:solidFill>
                  <a:srgbClr val="000000"/>
                </a:solidFill>
                <a:uFillTx/>
              </a:defRPr>
            </a:pPr>
            <a:endParaRPr lang="en-US" dirty="0"/>
          </a:p>
        </p:txBody>
      </p:sp>
      <p:sp>
        <p:nvSpPr>
          <p:cNvPr id="13" name="TextBox 7">
            <a:extLst>
              <a:ext uri="{FF2B5EF4-FFF2-40B4-BE49-F238E27FC236}">
                <a16:creationId xmlns:a16="http://schemas.microsoft.com/office/drawing/2014/main" id="{F1370FCB-B666-47A0-80C0-EE405BA603F2}"/>
              </a:ext>
            </a:extLst>
          </p:cNvPr>
          <p:cNvSpPr txBox="1"/>
          <p:nvPr/>
        </p:nvSpPr>
        <p:spPr>
          <a:xfrm>
            <a:off x="386739" y="2419392"/>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Vague Mechanics</a:t>
            </a:r>
            <a:endParaRPr lang="en-GB" sz="2400" b="0" i="0" u="none" strike="noStrike" kern="1200" cap="none" spc="0" baseline="0" dirty="0">
              <a:solidFill>
                <a:srgbClr val="E56606"/>
              </a:solidFill>
              <a:uFillTx/>
              <a:latin typeface="Lubalin Graph Book" pitchFamily="18"/>
            </a:endParaRPr>
          </a:p>
        </p:txBody>
      </p:sp>
      <p:sp>
        <p:nvSpPr>
          <p:cNvPr id="15" name="TextBox 8">
            <a:extLst>
              <a:ext uri="{FF2B5EF4-FFF2-40B4-BE49-F238E27FC236}">
                <a16:creationId xmlns:a16="http://schemas.microsoft.com/office/drawing/2014/main" id="{F75E0B03-1F48-479B-B399-8873F19A1524}"/>
              </a:ext>
            </a:extLst>
          </p:cNvPr>
          <p:cNvSpPr txBox="1"/>
          <p:nvPr/>
        </p:nvSpPr>
        <p:spPr>
          <a:xfrm>
            <a:off x="218970" y="2994798"/>
            <a:ext cx="9071643" cy="646331"/>
          </a:xfrm>
          <a:prstGeom prst="rect">
            <a:avLst/>
          </a:prstGeom>
          <a:noFill/>
          <a:ln cap="flat">
            <a:noFill/>
          </a:ln>
        </p:spPr>
        <p:txBody>
          <a:bodyPr vert="horz" wrap="square" lIns="91440" tIns="45720" rIns="91440" bIns="45720" anchor="t" anchorCtr="0" compatLnSpc="1">
            <a:spAutoFit/>
          </a:bodyPr>
          <a:lstStyle/>
          <a:p>
            <a:pPr marL="742950" lvl="1"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Progression</a:t>
            </a:r>
          </a:p>
          <a:p>
            <a:pPr marL="742950" lvl="1"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Collection/Achievement</a:t>
            </a:r>
            <a:endParaRPr lang="en-US" dirty="0"/>
          </a:p>
        </p:txBody>
      </p:sp>
    </p:spTree>
    <p:extLst>
      <p:ext uri="{BB962C8B-B14F-4D97-AF65-F5344CB8AC3E}">
        <p14:creationId xmlns:p14="http://schemas.microsoft.com/office/powerpoint/2010/main" val="3140259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3">
    <p:bg>
      <p:bgPr>
        <a:solidFill>
          <a:srgbClr val="214332"/>
        </a:solid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KEY STAGES</a:t>
            </a:r>
            <a:endParaRPr lang="en-US" dirty="0">
              <a:solidFill>
                <a:schemeClr val="tx1"/>
              </a:solidFill>
            </a:endParaRPr>
          </a:p>
        </p:txBody>
      </p:sp>
      <p:graphicFrame>
        <p:nvGraphicFramePr>
          <p:cNvPr id="3" name="Table 2">
            <a:extLst>
              <a:ext uri="{FF2B5EF4-FFF2-40B4-BE49-F238E27FC236}">
                <a16:creationId xmlns:a16="http://schemas.microsoft.com/office/drawing/2014/main" id="{B10128B3-F3C6-4B45-9A73-A907B6576470}"/>
              </a:ext>
            </a:extLst>
          </p:cNvPr>
          <p:cNvGraphicFramePr>
            <a:graphicFrameLocks noGrp="1"/>
          </p:cNvGraphicFramePr>
          <p:nvPr>
            <p:extLst>
              <p:ext uri="{D42A27DB-BD31-4B8C-83A1-F6EECF244321}">
                <p14:modId xmlns:p14="http://schemas.microsoft.com/office/powerpoint/2010/main" val="1810709962"/>
              </p:ext>
            </p:extLst>
          </p:nvPr>
        </p:nvGraphicFramePr>
        <p:xfrm>
          <a:off x="597783" y="1584082"/>
          <a:ext cx="8977860" cy="4441105"/>
        </p:xfrm>
        <a:graphic>
          <a:graphicData uri="http://schemas.openxmlformats.org/drawingml/2006/table">
            <a:tbl>
              <a:tblPr firstRow="1" bandRow="1">
                <a:tableStyleId>{21E4AEA4-8DFA-4A89-87EB-49C32662AFE0}</a:tableStyleId>
              </a:tblPr>
              <a:tblGrid>
                <a:gridCol w="2244465">
                  <a:extLst>
                    <a:ext uri="{9D8B030D-6E8A-4147-A177-3AD203B41FA5}">
                      <a16:colId xmlns:a16="http://schemas.microsoft.com/office/drawing/2014/main" val="129140003"/>
                    </a:ext>
                  </a:extLst>
                </a:gridCol>
                <a:gridCol w="2244465">
                  <a:extLst>
                    <a:ext uri="{9D8B030D-6E8A-4147-A177-3AD203B41FA5}">
                      <a16:colId xmlns:a16="http://schemas.microsoft.com/office/drawing/2014/main" val="764000682"/>
                    </a:ext>
                  </a:extLst>
                </a:gridCol>
                <a:gridCol w="2244465">
                  <a:extLst>
                    <a:ext uri="{9D8B030D-6E8A-4147-A177-3AD203B41FA5}">
                      <a16:colId xmlns:a16="http://schemas.microsoft.com/office/drawing/2014/main" val="1108366735"/>
                    </a:ext>
                  </a:extLst>
                </a:gridCol>
                <a:gridCol w="2244465">
                  <a:extLst>
                    <a:ext uri="{9D8B030D-6E8A-4147-A177-3AD203B41FA5}">
                      <a16:colId xmlns:a16="http://schemas.microsoft.com/office/drawing/2014/main" val="106455072"/>
                    </a:ext>
                  </a:extLst>
                </a:gridCol>
              </a:tblGrid>
              <a:tr h="586935">
                <a:tc>
                  <a:txBody>
                    <a:bodyPr/>
                    <a:lstStyle/>
                    <a:p>
                      <a:endParaRPr lang="en-GB" b="0" dirty="0">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KS1</a:t>
                      </a:r>
                      <a:endParaRPr lang="en-GB" b="1" dirty="0">
                        <a:solidFill>
                          <a:schemeClr val="bg1"/>
                        </a:solidFill>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KS2</a:t>
                      </a:r>
                      <a:endParaRPr lang="en-GB" b="1" dirty="0">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KS3</a:t>
                      </a:r>
                      <a:endParaRPr lang="en-GB" b="1" dirty="0">
                        <a:latin typeface="Lubalin Graph Book" pitchFamily="2" charset="0"/>
                      </a:endParaRPr>
                    </a:p>
                  </a:txBody>
                  <a:tcPr/>
                </a:tc>
                <a:extLst>
                  <a:ext uri="{0D108BD9-81ED-4DB2-BD59-A6C34878D82A}">
                    <a16:rowId xmlns:a16="http://schemas.microsoft.com/office/drawing/2014/main" val="1478525108"/>
                  </a:ext>
                </a:extLst>
              </a:tr>
              <a:tr h="1519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i="0" u="none" strike="noStrike" kern="1200" cap="none" spc="0" baseline="0" dirty="0">
                          <a:solidFill>
                            <a:srgbClr val="204331"/>
                          </a:solidFill>
                          <a:uFillTx/>
                          <a:latin typeface="Lubalin Graph Book" pitchFamily="2" charset="0"/>
                        </a:rPr>
                        <a:t>English</a:t>
                      </a:r>
                    </a:p>
                  </a:txBody>
                  <a:tcPr/>
                </a:tc>
                <a:tc>
                  <a:txBody>
                    <a:bodyPr/>
                    <a:lstStyle/>
                    <a:p>
                      <a:pPr>
                        <a:buNone/>
                      </a:pPr>
                      <a:r>
                        <a:rPr lang="en-GB" sz="1600" b="0" dirty="0">
                          <a:latin typeface="Arial" panose="020B0604020202020204" pitchFamily="34" charset="0"/>
                          <a:cs typeface="Arial" panose="020B0604020202020204" pitchFamily="34" charset="0"/>
                        </a:rPr>
                        <a:t>Applying phonic knowledge, reading multi-syllable words.</a:t>
                      </a: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Knowledge of root words, prefixes and suffixes</a:t>
                      </a:r>
                      <a:endParaRPr lang="en-US" sz="1600" dirty="0">
                        <a:latin typeface="Arial" panose="020B0604020202020204" pitchFamily="34" charset="0"/>
                        <a:cs typeface="Arial" panose="020B0604020202020204" pitchFamily="34" charset="0"/>
                      </a:endParaRP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Knowing the purpose, audience for and context of the writing and drawing on this knowledge to support comprehension.</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7220212"/>
                  </a:ext>
                </a:extLst>
              </a:tr>
              <a:tr h="779377">
                <a:tc>
                  <a:txBody>
                    <a:bodyPr/>
                    <a:lstStyle/>
                    <a:p>
                      <a:r>
                        <a:rPr lang="en-GB" sz="1800" b="1" i="0" u="none" strike="noStrike" kern="1200" cap="none" spc="0" baseline="0" dirty="0">
                          <a:solidFill>
                            <a:srgbClr val="204331"/>
                          </a:solidFill>
                          <a:uFillTx/>
                          <a:latin typeface="Lubalin Graph Book" pitchFamily="2" charset="0"/>
                        </a:rPr>
                        <a:t>Maths</a:t>
                      </a:r>
                      <a:endParaRPr lang="en-GB" b="1" dirty="0">
                        <a:latin typeface="Lubalin Graph Book" pitchFamily="2" charset="0"/>
                      </a:endParaRPr>
                    </a:p>
                  </a:txBody>
                  <a:tcPr/>
                </a:tc>
                <a:tc>
                  <a:txBody>
                    <a:bodyPr/>
                    <a:lstStyle/>
                    <a:p>
                      <a:r>
                        <a:rPr lang="en-GB" sz="1600" b="0" dirty="0">
                          <a:latin typeface="Arial" panose="020B0604020202020204" pitchFamily="34" charset="0"/>
                          <a:cs typeface="Arial" panose="020B0604020202020204" pitchFamily="34" charset="0"/>
                        </a:rPr>
                        <a:t>5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12 = ??</a:t>
                      </a:r>
                    </a:p>
                    <a:p>
                      <a:r>
                        <a:rPr lang="en-GB" sz="1600" b="0" dirty="0">
                          <a:latin typeface="Arial" panose="020B0604020202020204" pitchFamily="34" charset="0"/>
                          <a:cs typeface="Arial" panose="020B0604020202020204" pitchFamily="34" charset="0"/>
                        </a:rPr>
                        <a:t>80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10 = ??</a:t>
                      </a:r>
                    </a:p>
                  </a:txBody>
                  <a:tcPr/>
                </a:tc>
                <a:tc>
                  <a:txBody>
                    <a:bodyPr/>
                    <a:lstStyle/>
                    <a:p>
                      <a:r>
                        <a:rPr lang="en-GB" sz="1600" b="0" dirty="0">
                          <a:latin typeface="Arial" panose="020B0604020202020204" pitchFamily="34" charset="0"/>
                          <a:cs typeface="Arial" panose="020B0604020202020204" pitchFamily="34" charset="0"/>
                        </a:rPr>
                        <a:t>500 + (36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3) = ??</a:t>
                      </a:r>
                    </a:p>
                    <a:p>
                      <a:r>
                        <a:rPr lang="en-GB" sz="1600" b="0" dirty="0">
                          <a:latin typeface="Arial" panose="020B0604020202020204" pitchFamily="34" charset="0"/>
                          <a:cs typeface="Arial" panose="020B0604020202020204" pitchFamily="34" charset="0"/>
                        </a:rPr>
                        <a:t>30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40 = ??</a:t>
                      </a:r>
                    </a:p>
                  </a:txBody>
                  <a:tcPr/>
                </a:tc>
                <a:tc>
                  <a:txBody>
                    <a:bodyPr/>
                    <a:lstStyle/>
                    <a:p>
                      <a:pPr>
                        <a:buNone/>
                      </a:pPr>
                      <a:r>
                        <a:rPr lang="en-GB" sz="1600" b="0" dirty="0">
                          <a:latin typeface="Arial" panose="020B0604020202020204" pitchFamily="34" charset="0"/>
                          <a:cs typeface="Arial" panose="020B0604020202020204" pitchFamily="34" charset="0"/>
                        </a:rPr>
                        <a:t>Simplify (5-x)+4(x2+1)</a:t>
                      </a:r>
                    </a:p>
                    <a:p>
                      <a:pPr>
                        <a:buNone/>
                      </a:pPr>
                      <a:r>
                        <a:rPr lang="en-GB" sz="1600" b="0" dirty="0">
                          <a:latin typeface="Arial" panose="020B0604020202020204" pitchFamily="34" charset="0"/>
                          <a:cs typeface="Arial" panose="020B0604020202020204" pitchFamily="34" charset="0"/>
                        </a:rPr>
                        <a:t>4.15 + 6.2 = ??</a:t>
                      </a:r>
                    </a:p>
                  </a:txBody>
                  <a:tcPr/>
                </a:tc>
                <a:extLst>
                  <a:ext uri="{0D108BD9-81ED-4DB2-BD59-A6C34878D82A}">
                    <a16:rowId xmlns:a16="http://schemas.microsoft.com/office/drawing/2014/main" val="2231568162"/>
                  </a:ext>
                </a:extLst>
              </a:tr>
              <a:tr h="1520313">
                <a:tc>
                  <a:txBody>
                    <a:bodyPr/>
                    <a:lstStyle/>
                    <a:p>
                      <a:r>
                        <a:rPr lang="en-GB" sz="1800" b="1" i="0" u="none" strike="noStrike" kern="1200" cap="none" spc="0" baseline="0" dirty="0">
                          <a:solidFill>
                            <a:srgbClr val="204331"/>
                          </a:solidFill>
                          <a:uFillTx/>
                          <a:latin typeface="Lubalin Graph Book" pitchFamily="2" charset="0"/>
                        </a:rPr>
                        <a:t>Science</a:t>
                      </a:r>
                      <a:endParaRPr lang="en-GB" b="1" dirty="0">
                        <a:latin typeface="Lubalin Graph Book" pitchFamily="2" charset="0"/>
                      </a:endParaRPr>
                    </a:p>
                  </a:txBody>
                  <a:tcPr/>
                </a:tc>
                <a:tc>
                  <a:txBody>
                    <a:bodyPr/>
                    <a:lstStyle/>
                    <a:p>
                      <a:pPr>
                        <a:buNone/>
                      </a:pPr>
                      <a:r>
                        <a:rPr lang="en-GB" sz="1600" b="0" dirty="0">
                          <a:latin typeface="Arial" panose="020B0604020202020204" pitchFamily="34" charset="0"/>
                          <a:cs typeface="Arial" panose="020B0604020202020204" pitchFamily="34" charset="0"/>
                        </a:rPr>
                        <a:t>Identify common plants, animals and every day materials</a:t>
                      </a: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Recording findings using simple scientific language, labelled diagrams, keys, bar charts, and tables.</a:t>
                      </a:r>
                      <a:endParaRPr lang="en-US" sz="1600" dirty="0">
                        <a:latin typeface="Arial" panose="020B0604020202020204" pitchFamily="34" charset="0"/>
                        <a:cs typeface="Arial" panose="020B0604020202020204" pitchFamily="34" charset="0"/>
                      </a:endParaRPr>
                    </a:p>
                  </a:txBody>
                  <a:tcPr/>
                </a:tc>
                <a:tc>
                  <a:txBody>
                    <a:bodyPr/>
                    <a:lstStyle/>
                    <a:p>
                      <a:pPr>
                        <a:buNone/>
                      </a:pPr>
                      <a:r>
                        <a:rPr lang="en-GB" sz="1600" b="0" dirty="0">
                          <a:latin typeface="Arial" panose="020B0604020202020204" pitchFamily="34" charset="0"/>
                          <a:cs typeface="Arial" panose="020B0604020202020204" pitchFamily="34" charset="0"/>
                        </a:rPr>
                        <a:t>Understand forces, energy, reactions, organisms, review theories and test hypotheses. </a:t>
                      </a:r>
                    </a:p>
                  </a:txBody>
                  <a:tcPr/>
                </a:tc>
                <a:extLst>
                  <a:ext uri="{0D108BD9-81ED-4DB2-BD59-A6C34878D82A}">
                    <a16:rowId xmlns:a16="http://schemas.microsoft.com/office/drawing/2014/main" val="1898909194"/>
                  </a:ext>
                </a:extLst>
              </a:tr>
            </a:tbl>
          </a:graphicData>
        </a:graphic>
      </p:graphicFrame>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92030"/>
            <a:ext cx="10080625" cy="870074"/>
          </a:xfrm>
          <a:prstGeom prst="rect">
            <a:avLst/>
          </a:prstGeom>
        </p:spPr>
      </p:pic>
      <p:pic>
        <p:nvPicPr>
          <p:cNvPr id="10" name="Picture 9">
            <a:extLst>
              <a:ext uri="{FF2B5EF4-FFF2-40B4-BE49-F238E27FC236}">
                <a16:creationId xmlns:a16="http://schemas.microsoft.com/office/drawing/2014/main" id="{C72430C7-8819-4C58-9513-6FE8738C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3" name="TextBox 8">
            <a:extLst>
              <a:ext uri="{FF2B5EF4-FFF2-40B4-BE49-F238E27FC236}">
                <a16:creationId xmlns:a16="http://schemas.microsoft.com/office/drawing/2014/main" id="{295B4FC1-6027-45C2-98CE-6C2A22219EA8}"/>
              </a:ext>
            </a:extLst>
          </p:cNvPr>
          <p:cNvSpPr txBox="1"/>
          <p:nvPr/>
        </p:nvSpPr>
        <p:spPr>
          <a:xfrm>
            <a:off x="164123" y="7063960"/>
            <a:ext cx="8112369"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sz="1600" dirty="0">
                <a:solidFill>
                  <a:schemeClr val="bg1"/>
                </a:solidFill>
                <a:latin typeface="Lubalin Graph Book" pitchFamily="18"/>
              </a:rPr>
              <a:t>https://www.gov.uk/education/school-curriculum</a:t>
            </a:r>
            <a:endParaRPr lang="en-GB" sz="1600" b="0" i="0" u="none" strike="noStrike" kern="1200" cap="none" spc="0" baseline="0" dirty="0">
              <a:solidFill>
                <a:schemeClr val="bg1"/>
              </a:solidFill>
              <a:uFillTx/>
              <a:latin typeface="Lubalin Graph Book" pitchFamily="18"/>
            </a:endParaRPr>
          </a:p>
        </p:txBody>
      </p:sp>
    </p:spTree>
    <p:extLst>
      <p:ext uri="{BB962C8B-B14F-4D97-AF65-F5344CB8AC3E}">
        <p14:creationId xmlns:p14="http://schemas.microsoft.com/office/powerpoint/2010/main" val="225815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WHO’S IT FOR?</a:t>
            </a:r>
          </a:p>
        </p:txBody>
      </p:sp>
      <p:sp>
        <p:nvSpPr>
          <p:cNvPr id="4" name="TextBox 7">
            <a:extLst>
              <a:ext uri="{FF2B5EF4-FFF2-40B4-BE49-F238E27FC236}">
                <a16:creationId xmlns:a16="http://schemas.microsoft.com/office/drawing/2014/main" id="{5763A40C-697E-4364-8FCF-F207892CE273}"/>
              </a:ext>
            </a:extLst>
          </p:cNvPr>
          <p:cNvSpPr txBox="1"/>
          <p:nvPr/>
        </p:nvSpPr>
        <p:spPr>
          <a:xfrm>
            <a:off x="797969" y="1570685"/>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Target Audience</a:t>
            </a: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1" name="TextBox 7">
            <a:extLst>
              <a:ext uri="{FF2B5EF4-FFF2-40B4-BE49-F238E27FC236}">
                <a16:creationId xmlns:a16="http://schemas.microsoft.com/office/drawing/2014/main" id="{7733FD5F-C309-4854-8D1B-1ED3732F4979}"/>
              </a:ext>
            </a:extLst>
          </p:cNvPr>
          <p:cNvSpPr txBox="1"/>
          <p:nvPr/>
        </p:nvSpPr>
        <p:spPr>
          <a:xfrm>
            <a:off x="797967" y="2659231"/>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Genre</a:t>
            </a:r>
          </a:p>
        </p:txBody>
      </p:sp>
      <p:sp>
        <p:nvSpPr>
          <p:cNvPr id="13" name="TextBox 8">
            <a:extLst>
              <a:ext uri="{FF2B5EF4-FFF2-40B4-BE49-F238E27FC236}">
                <a16:creationId xmlns:a16="http://schemas.microsoft.com/office/drawing/2014/main" id="{6370122E-98F2-45E4-8AD1-A01369F3814F}"/>
              </a:ext>
            </a:extLst>
          </p:cNvPr>
          <p:cNvSpPr txBox="1"/>
          <p:nvPr/>
        </p:nvSpPr>
        <p:spPr>
          <a:xfrm>
            <a:off x="1008982" y="3178413"/>
            <a:ext cx="9071643" cy="3693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dirty="0">
                <a:solidFill>
                  <a:srgbClr val="204331"/>
                </a:solidFill>
                <a:latin typeface="Lubalin Graph Book" pitchFamily="18"/>
              </a:rPr>
              <a:t>Educational, Logic, Trivia</a:t>
            </a:r>
            <a:endParaRPr lang="en-GB" sz="1800" b="0" i="0" u="none" strike="noStrike" kern="1200" cap="none" spc="0" baseline="0" dirty="0">
              <a:solidFill>
                <a:srgbClr val="204331"/>
              </a:solidFill>
              <a:uFillTx/>
              <a:latin typeface="Lubalin Graph Book" pitchFamily="18"/>
            </a:endParaRPr>
          </a:p>
        </p:txBody>
      </p:sp>
      <p:sp>
        <p:nvSpPr>
          <p:cNvPr id="14" name="TextBox 8">
            <a:extLst>
              <a:ext uri="{FF2B5EF4-FFF2-40B4-BE49-F238E27FC236}">
                <a16:creationId xmlns:a16="http://schemas.microsoft.com/office/drawing/2014/main" id="{2D4A980D-C8EC-45DB-B87D-4C72C21967B8}"/>
              </a:ext>
            </a:extLst>
          </p:cNvPr>
          <p:cNvSpPr txBox="1"/>
          <p:nvPr/>
        </p:nvSpPr>
        <p:spPr>
          <a:xfrm>
            <a:off x="1008982" y="2133719"/>
            <a:ext cx="9071643" cy="3693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dirty="0">
                <a:solidFill>
                  <a:srgbClr val="204331"/>
                </a:solidFill>
                <a:latin typeface="Lubalin Graph Book" pitchFamily="18"/>
              </a:rPr>
              <a:t>5 – 7 Year Olds</a:t>
            </a:r>
            <a:endParaRPr lang="en-GB" sz="1800" b="0" i="0" u="none" strike="noStrike" kern="1200" cap="none" spc="0" baseline="0" dirty="0">
              <a:solidFill>
                <a:srgbClr val="204331"/>
              </a:solidFill>
              <a:uFillTx/>
              <a:latin typeface="Lubalin Graph Book" pitchFamily="18"/>
            </a:endParaRPr>
          </a:p>
        </p:txBody>
      </p:sp>
      <p:pic>
        <p:nvPicPr>
          <p:cNvPr id="8" name="Picture 7">
            <a:extLst>
              <a:ext uri="{FF2B5EF4-FFF2-40B4-BE49-F238E27FC236}">
                <a16:creationId xmlns:a16="http://schemas.microsoft.com/office/drawing/2014/main" id="{DC17D861-2549-4311-92E8-D49A70C12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7143" y="2808345"/>
            <a:ext cx="4188498" cy="2794327"/>
          </a:xfrm>
          <a:prstGeom prst="rect">
            <a:avLst/>
          </a:prstGeom>
        </p:spPr>
      </p:pic>
    </p:spTree>
    <p:extLst>
      <p:ext uri="{BB962C8B-B14F-4D97-AF65-F5344CB8AC3E}">
        <p14:creationId xmlns:p14="http://schemas.microsoft.com/office/powerpoint/2010/main" val="706632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OTHER GAMES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ABC kids game.png"/>
          <p:cNvPicPr>
            <a:picLocks noChangeAspect="1"/>
          </p:cNvPicPr>
          <p:nvPr/>
        </p:nvPicPr>
        <p:blipFill>
          <a:blip r:embed="rId5"/>
          <a:stretch>
            <a:fillRect/>
          </a:stretch>
        </p:blipFill>
        <p:spPr>
          <a:xfrm>
            <a:off x="5198297" y="1678275"/>
            <a:ext cx="3727748" cy="1826722"/>
          </a:xfrm>
          <a:prstGeom prst="rect">
            <a:avLst/>
          </a:prstGeom>
        </p:spPr>
      </p:pic>
      <p:pic>
        <p:nvPicPr>
          <p:cNvPr id="5" name="Picture 5" descr="ABC kids home screen.png"/>
          <p:cNvPicPr>
            <a:picLocks noChangeAspect="1"/>
          </p:cNvPicPr>
          <p:nvPr/>
        </p:nvPicPr>
        <p:blipFill>
          <a:blip r:embed="rId6"/>
          <a:stretch>
            <a:fillRect/>
          </a:stretch>
        </p:blipFill>
        <p:spPr>
          <a:xfrm>
            <a:off x="946872" y="1666875"/>
            <a:ext cx="3755203" cy="1836282"/>
          </a:xfrm>
          <a:prstGeom prst="rect">
            <a:avLst/>
          </a:prstGeom>
        </p:spPr>
      </p:pic>
      <p:pic>
        <p:nvPicPr>
          <p:cNvPr id="7" name="Picture 9" descr="Drawing4KidsGame.png"/>
          <p:cNvPicPr>
            <a:picLocks noChangeAspect="1"/>
          </p:cNvPicPr>
          <p:nvPr/>
        </p:nvPicPr>
        <p:blipFill>
          <a:blip r:embed="rId7"/>
          <a:stretch>
            <a:fillRect/>
          </a:stretch>
        </p:blipFill>
        <p:spPr>
          <a:xfrm>
            <a:off x="5198297" y="3784695"/>
            <a:ext cx="3816828" cy="1870295"/>
          </a:xfrm>
          <a:prstGeom prst="rect">
            <a:avLst/>
          </a:prstGeom>
        </p:spPr>
      </p:pic>
      <p:pic>
        <p:nvPicPr>
          <p:cNvPr id="13" name="Picture 13" descr="Drawing4KidsMenu.png"/>
          <p:cNvPicPr>
            <a:picLocks noChangeAspect="1"/>
          </p:cNvPicPr>
          <p:nvPr/>
        </p:nvPicPr>
        <p:blipFill>
          <a:blip r:embed="rId8"/>
          <a:stretch>
            <a:fillRect/>
          </a:stretch>
        </p:blipFill>
        <p:spPr>
          <a:xfrm>
            <a:off x="946872" y="3794658"/>
            <a:ext cx="3773985" cy="1848070"/>
          </a:xfrm>
          <a:prstGeom prst="rect">
            <a:avLst/>
          </a:prstGeom>
        </p:spPr>
      </p:pic>
    </p:spTree>
    <p:extLst>
      <p:ext uri="{BB962C8B-B14F-4D97-AF65-F5344CB8AC3E}">
        <p14:creationId xmlns:p14="http://schemas.microsoft.com/office/powerpoint/2010/main" val="347948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OTHER GAMES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4" name="Picture 5" descr="KS1 Phonics for kids game win.png"/>
          <p:cNvPicPr>
            <a:picLocks noChangeAspect="1"/>
          </p:cNvPicPr>
          <p:nvPr/>
        </p:nvPicPr>
        <p:blipFill>
          <a:blip r:embed="rId5"/>
          <a:stretch>
            <a:fillRect/>
          </a:stretch>
        </p:blipFill>
        <p:spPr>
          <a:xfrm>
            <a:off x="5196337" y="1112852"/>
            <a:ext cx="3280335" cy="1603764"/>
          </a:xfrm>
          <a:prstGeom prst="rect">
            <a:avLst/>
          </a:prstGeom>
        </p:spPr>
      </p:pic>
      <p:pic>
        <p:nvPicPr>
          <p:cNvPr id="8" name="Picture 9" descr="KS1 Phonics for kids level select.png"/>
          <p:cNvPicPr>
            <a:picLocks noChangeAspect="1"/>
          </p:cNvPicPr>
          <p:nvPr/>
        </p:nvPicPr>
        <p:blipFill>
          <a:blip r:embed="rId6"/>
          <a:stretch>
            <a:fillRect/>
          </a:stretch>
        </p:blipFill>
        <p:spPr>
          <a:xfrm>
            <a:off x="5230539" y="4781550"/>
            <a:ext cx="3256735" cy="1593661"/>
          </a:xfrm>
          <a:prstGeom prst="rect">
            <a:avLst/>
          </a:prstGeom>
        </p:spPr>
      </p:pic>
      <p:pic>
        <p:nvPicPr>
          <p:cNvPr id="11" name="Picture 13" descr="Number Bonds game.png"/>
          <p:cNvPicPr>
            <a:picLocks noChangeAspect="1"/>
          </p:cNvPicPr>
          <p:nvPr/>
        </p:nvPicPr>
        <p:blipFill>
          <a:blip r:embed="rId7"/>
          <a:stretch>
            <a:fillRect/>
          </a:stretch>
        </p:blipFill>
        <p:spPr>
          <a:xfrm>
            <a:off x="5219138" y="2981325"/>
            <a:ext cx="3262430" cy="1597227"/>
          </a:xfrm>
          <a:prstGeom prst="rect">
            <a:avLst/>
          </a:prstGeom>
        </p:spPr>
      </p:pic>
      <p:pic>
        <p:nvPicPr>
          <p:cNvPr id="15" name="Picture 15" descr="Math game match.png"/>
          <p:cNvPicPr>
            <a:picLocks noChangeAspect="1"/>
          </p:cNvPicPr>
          <p:nvPr/>
        </p:nvPicPr>
        <p:blipFill>
          <a:blip r:embed="rId8"/>
          <a:stretch>
            <a:fillRect/>
          </a:stretch>
        </p:blipFill>
        <p:spPr>
          <a:xfrm rot="16200000">
            <a:off x="-28578" y="4086159"/>
            <a:ext cx="3072309" cy="1504148"/>
          </a:xfrm>
          <a:prstGeom prst="rect">
            <a:avLst/>
          </a:prstGeom>
        </p:spPr>
      </p:pic>
      <p:pic>
        <p:nvPicPr>
          <p:cNvPr id="17" name="Picture 17" descr="Maths game menu screen.png"/>
          <p:cNvPicPr>
            <a:picLocks noChangeAspect="1"/>
          </p:cNvPicPr>
          <p:nvPr/>
        </p:nvPicPr>
        <p:blipFill>
          <a:blip r:embed="rId9"/>
          <a:stretch>
            <a:fillRect/>
          </a:stretch>
        </p:blipFill>
        <p:spPr>
          <a:xfrm rot="-5400000">
            <a:off x="2238610" y="4086159"/>
            <a:ext cx="3075110" cy="1503802"/>
          </a:xfrm>
          <a:prstGeom prst="rect">
            <a:avLst/>
          </a:prstGeom>
        </p:spPr>
      </p:pic>
      <p:pic>
        <p:nvPicPr>
          <p:cNvPr id="19" name="Picture 19" descr="KS1 Phonics for kids game.png"/>
          <p:cNvPicPr>
            <a:picLocks noChangeAspect="1"/>
          </p:cNvPicPr>
          <p:nvPr/>
        </p:nvPicPr>
        <p:blipFill>
          <a:blip r:embed="rId10"/>
          <a:stretch>
            <a:fillRect/>
          </a:stretch>
        </p:blipFill>
        <p:spPr>
          <a:xfrm>
            <a:off x="1010514" y="1375479"/>
            <a:ext cx="3293701" cy="1612626"/>
          </a:xfrm>
          <a:prstGeom prst="rect">
            <a:avLst/>
          </a:prstGeom>
        </p:spPr>
      </p:pic>
    </p:spTree>
    <p:extLst>
      <p:ext uri="{BB962C8B-B14F-4D97-AF65-F5344CB8AC3E}">
        <p14:creationId xmlns:p14="http://schemas.microsoft.com/office/powerpoint/2010/main" val="172939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OUR</a:t>
            </a:r>
            <a:r>
              <a:rPr lang="en-GB" sz="6400" b="1" dirty="0">
                <a:solidFill>
                  <a:srgbClr val="204331"/>
                </a:solidFill>
                <a:latin typeface="Gothic821 Cn BT"/>
              </a:rPr>
              <a:t> GAME</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Loading Screen.png"/>
          <p:cNvPicPr>
            <a:picLocks noChangeAspect="1"/>
          </p:cNvPicPr>
          <p:nvPr/>
        </p:nvPicPr>
        <p:blipFill>
          <a:blip r:embed="rId5"/>
          <a:stretch>
            <a:fillRect/>
          </a:stretch>
        </p:blipFill>
        <p:spPr>
          <a:xfrm>
            <a:off x="625772" y="1497167"/>
            <a:ext cx="8835433" cy="4322566"/>
          </a:xfrm>
          <a:prstGeom prst="rect">
            <a:avLst/>
          </a:prstGeom>
        </p:spPr>
      </p:pic>
    </p:spTree>
    <p:extLst>
      <p:ext uri="{BB962C8B-B14F-4D97-AF65-F5344CB8AC3E}">
        <p14:creationId xmlns:p14="http://schemas.microsoft.com/office/powerpoint/2010/main" val="212416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GAMEPLAY &amp; MECHANICS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0" name="TextBox 8">
            <a:extLst>
              <a:ext uri="{FF2B5EF4-FFF2-40B4-BE49-F238E27FC236}">
                <a16:creationId xmlns:a16="http://schemas.microsoft.com/office/drawing/2014/main" id="{66BA85CC-21B1-4CF9-B86B-D798CF526BBB}"/>
              </a:ext>
            </a:extLst>
          </p:cNvPr>
          <p:cNvSpPr txBox="1"/>
          <p:nvPr/>
        </p:nvSpPr>
        <p:spPr>
          <a:xfrm>
            <a:off x="877476" y="4381186"/>
            <a:ext cx="4254838" cy="2862322"/>
          </a:xfrm>
          <a:prstGeom prst="rect">
            <a:avLst/>
          </a:prstGeom>
          <a:noFill/>
          <a:ln cap="flat">
            <a:noFill/>
          </a:ln>
        </p:spPr>
        <p:txBody>
          <a:bodyPr vert="horz" wrap="square" lIns="91440" tIns="45720" rIns="91440" bIns="45720" anchor="t" anchorCtr="0" compatLnSpc="1">
            <a:spAutoFit/>
          </a:bodyPr>
          <a:lstStyle/>
          <a:p>
            <a:pPr marL="285750" indent="-285750">
              <a:buFont typeface="Arial" panose="020B0604020202020204" pitchFamily="34" charset="0"/>
              <a:buChar char="•"/>
              <a:defRPr sz="1800" b="0" i="0" u="none" strike="noStrike" kern="0" cap="none" spc="0" baseline="0">
                <a:solidFill>
                  <a:srgbClr val="000000"/>
                </a:solidFill>
                <a:uFillTx/>
              </a:defRPr>
            </a:pPr>
            <a:r>
              <a:rPr lang="en-GB" dirty="0">
                <a:solidFill>
                  <a:srgbClr val="204331"/>
                </a:solidFill>
                <a:latin typeface="Lubalin Graph Book" pitchFamily="18"/>
              </a:rPr>
              <a:t>Levels of increasing difficulty</a:t>
            </a:r>
          </a:p>
          <a:p>
            <a:pPr marL="285750" indent="-285750">
              <a:buFont typeface="Arial" panose="020B0604020202020204" pitchFamily="34" charset="0"/>
              <a:buChar char="•"/>
              <a:defRPr sz="1800" b="0" i="0" u="none" strike="noStrike" kern="0" cap="none" spc="0" baseline="0">
                <a:solidFill>
                  <a:srgbClr val="000000"/>
                </a:solidFill>
                <a:uFillTx/>
              </a:defRPr>
            </a:pPr>
            <a:endParaRPr lang="en-GB" dirty="0">
              <a:solidFill>
                <a:srgbClr val="204331"/>
              </a:solidFill>
              <a:latin typeface="Lubalin Graph Book" pitchFamily="18"/>
            </a:endParaRPr>
          </a:p>
          <a:p>
            <a:pPr marL="285750" indent="-285750">
              <a:buFont typeface="Arial" panose="020B0604020202020204" pitchFamily="34" charset="0"/>
              <a:buChar char="•"/>
              <a:defRPr sz="1800" b="0" i="0" u="none" strike="noStrike" kern="0" cap="none" spc="0" baseline="0">
                <a:solidFill>
                  <a:srgbClr val="000000"/>
                </a:solidFill>
                <a:uFillTx/>
              </a:defRPr>
            </a:pPr>
            <a:r>
              <a:rPr lang="en-GB" dirty="0">
                <a:solidFill>
                  <a:srgbClr val="204331"/>
                </a:solidFill>
                <a:latin typeface="Lubalin Graph Book" pitchFamily="18"/>
              </a:rPr>
              <a:t>Collection</a:t>
            </a: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US" dirty="0"/>
          </a:p>
        </p:txBody>
      </p:sp>
      <p:pic>
        <p:nvPicPr>
          <p:cNvPr id="4" name="Graphic 3">
            <a:extLst>
              <a:ext uri="{FF2B5EF4-FFF2-40B4-BE49-F238E27FC236}">
                <a16:creationId xmlns:a16="http://schemas.microsoft.com/office/drawing/2014/main" id="{FAAAB9C3-4AF7-478C-8BA0-E6E92BEFBF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6474" y="2258468"/>
            <a:ext cx="4579065" cy="3205346"/>
          </a:xfrm>
          <a:prstGeom prst="rect">
            <a:avLst/>
          </a:prstGeom>
        </p:spPr>
      </p:pic>
      <p:sp>
        <p:nvSpPr>
          <p:cNvPr id="8" name="TextBox 7">
            <a:extLst>
              <a:ext uri="{FF2B5EF4-FFF2-40B4-BE49-F238E27FC236}">
                <a16:creationId xmlns:a16="http://schemas.microsoft.com/office/drawing/2014/main" id="{A18851E0-364D-4F6D-8CFA-EF51D50A26FB}"/>
              </a:ext>
            </a:extLst>
          </p:cNvPr>
          <p:cNvSpPr txBox="1"/>
          <p:nvPr/>
        </p:nvSpPr>
        <p:spPr>
          <a:xfrm>
            <a:off x="503998" y="1377966"/>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Interactive Educational Challenges</a:t>
            </a:r>
          </a:p>
        </p:txBody>
      </p:sp>
      <p:sp>
        <p:nvSpPr>
          <p:cNvPr id="11" name="TextBox 10">
            <a:extLst>
              <a:ext uri="{FF2B5EF4-FFF2-40B4-BE49-F238E27FC236}">
                <a16:creationId xmlns:a16="http://schemas.microsoft.com/office/drawing/2014/main" id="{C1E804BD-F90F-4F3D-BE16-DE551F088AA6}"/>
              </a:ext>
            </a:extLst>
          </p:cNvPr>
          <p:cNvSpPr txBox="1"/>
          <p:nvPr/>
        </p:nvSpPr>
        <p:spPr>
          <a:xfrm>
            <a:off x="496490" y="3711043"/>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Progression</a:t>
            </a:r>
          </a:p>
        </p:txBody>
      </p:sp>
      <p:sp>
        <p:nvSpPr>
          <p:cNvPr id="13" name="TextBox 8">
            <a:extLst>
              <a:ext uri="{FF2B5EF4-FFF2-40B4-BE49-F238E27FC236}">
                <a16:creationId xmlns:a16="http://schemas.microsoft.com/office/drawing/2014/main" id="{ABFBD31D-AC14-4ACC-8598-2ED4274CB045}"/>
              </a:ext>
            </a:extLst>
          </p:cNvPr>
          <p:cNvSpPr txBox="1"/>
          <p:nvPr/>
        </p:nvSpPr>
        <p:spPr>
          <a:xfrm>
            <a:off x="877476" y="2002883"/>
            <a:ext cx="4254838" cy="3416320"/>
          </a:xfrm>
          <a:prstGeom prst="rect">
            <a:avLst/>
          </a:prstGeom>
          <a:noFill/>
          <a:ln cap="flat">
            <a:noFill/>
          </a:ln>
        </p:spPr>
        <p:txBody>
          <a:bodyPr vert="horz" wrap="square" lIns="91440" tIns="45720" rIns="91440" bIns="45720" anchor="t" anchorCtr="0" compatLnSpc="1">
            <a:spAutoFit/>
          </a:bodyPr>
          <a:lstStyle/>
          <a:p>
            <a:pPr marL="285750" indent="-285750">
              <a:buFont typeface="Arial" panose="020B0604020202020204" pitchFamily="34" charset="0"/>
              <a:buChar char="•"/>
              <a:defRPr sz="1800" b="0" i="0" u="none" strike="noStrike" kern="0" cap="none" spc="0" baseline="0">
                <a:solidFill>
                  <a:srgbClr val="000000"/>
                </a:solidFill>
                <a:uFillTx/>
              </a:defRPr>
            </a:pPr>
            <a:r>
              <a:rPr lang="en-GB" dirty="0">
                <a:solidFill>
                  <a:srgbClr val="204331"/>
                </a:solidFill>
                <a:latin typeface="Lubalin Graph Book" pitchFamily="18"/>
              </a:rPr>
              <a:t>Sequential logic puzzles</a:t>
            </a:r>
          </a:p>
          <a:p>
            <a:pPr marL="285750" indent="-285750">
              <a:buFont typeface="Arial" panose="020B0604020202020204" pitchFamily="34" charset="0"/>
              <a:buChar char="•"/>
              <a:defRPr sz="1800" b="0" i="0" u="none" strike="noStrike" kern="0" cap="none" spc="0" baseline="0">
                <a:solidFill>
                  <a:srgbClr val="000000"/>
                </a:solidFill>
                <a:uFillTx/>
              </a:defRPr>
            </a:pPr>
            <a:endParaRPr lang="en-GB" dirty="0">
              <a:solidFill>
                <a:srgbClr val="204331"/>
              </a:solidFill>
              <a:latin typeface="Lubalin Graph Book" pitchFamily="18"/>
            </a:endParaRPr>
          </a:p>
          <a:p>
            <a:pPr marL="285750" indent="-285750">
              <a:buFont typeface="Arial" panose="020B0604020202020204" pitchFamily="34" charset="0"/>
              <a:buChar char="•"/>
              <a:defRPr sz="1800" b="0" i="0" u="none" strike="noStrike" kern="0" cap="none" spc="0" baseline="0">
                <a:solidFill>
                  <a:srgbClr val="000000"/>
                </a:solidFill>
                <a:uFillTx/>
              </a:defRPr>
            </a:pPr>
            <a:r>
              <a:rPr lang="en-GB" dirty="0">
                <a:solidFill>
                  <a:srgbClr val="204331"/>
                </a:solidFill>
                <a:latin typeface="Lubalin Graph Book" pitchFamily="18"/>
              </a:rPr>
              <a:t>Interactive quizzes</a:t>
            </a:r>
          </a:p>
          <a:p>
            <a:pPr marL="285750" indent="-285750">
              <a:buFont typeface="Arial" panose="020B0604020202020204" pitchFamily="34" charset="0"/>
              <a:buChar char="•"/>
              <a:defRPr sz="1800" b="0" i="0" u="none" strike="noStrike" kern="0" cap="none" spc="0" baseline="0">
                <a:solidFill>
                  <a:srgbClr val="000000"/>
                </a:solidFill>
                <a:uFillTx/>
              </a:defRPr>
            </a:pPr>
            <a:endParaRPr lang="en-GB" dirty="0">
              <a:solidFill>
                <a:srgbClr val="204331"/>
              </a:solidFill>
              <a:latin typeface="Lubalin Graph Book" pitchFamily="18"/>
            </a:endParaRPr>
          </a:p>
          <a:p>
            <a:pPr marL="285750" indent="-285750">
              <a:buFont typeface="Arial" panose="020B0604020202020204" pitchFamily="34" charset="0"/>
              <a:buChar char="•"/>
              <a:defRPr sz="1800" b="0" i="0" u="none" strike="noStrike" kern="0" cap="none" spc="0" baseline="0">
                <a:solidFill>
                  <a:srgbClr val="000000"/>
                </a:solidFill>
                <a:uFillTx/>
              </a:defRPr>
            </a:pPr>
            <a:r>
              <a:rPr lang="en-GB" dirty="0">
                <a:solidFill>
                  <a:srgbClr val="204331"/>
                </a:solidFill>
                <a:latin typeface="Lubalin Graph Book" pitchFamily="18"/>
              </a:rPr>
              <a:t>Progressive trivia</a:t>
            </a: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GB" dirty="0">
              <a:solidFill>
                <a:srgbClr val="204331"/>
              </a:solidFill>
              <a:latin typeface="Lubalin Graph Book" pitchFamily="18"/>
            </a:endParaRPr>
          </a:p>
          <a:p>
            <a:pPr>
              <a:defRPr sz="1800" b="0" i="0" u="none" strike="noStrike" kern="0" cap="none" spc="0" baseline="0">
                <a:solidFill>
                  <a:srgbClr val="000000"/>
                </a:solidFill>
                <a:uFillTx/>
              </a:defRPr>
            </a:pPr>
            <a:endParaRPr lang="en-US" dirty="0"/>
          </a:p>
        </p:txBody>
      </p:sp>
    </p:spTree>
    <p:extLst>
      <p:ext uri="{BB962C8B-B14F-4D97-AF65-F5344CB8AC3E}">
        <p14:creationId xmlns:p14="http://schemas.microsoft.com/office/powerpoint/2010/main" val="401165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SUBJECT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Subject Selection.png"/>
          <p:cNvPicPr>
            <a:picLocks noChangeAspect="1"/>
          </p:cNvPicPr>
          <p:nvPr/>
        </p:nvPicPr>
        <p:blipFill>
          <a:blip r:embed="rId5"/>
          <a:stretch>
            <a:fillRect/>
          </a:stretch>
        </p:blipFill>
        <p:spPr>
          <a:xfrm>
            <a:off x="628374" y="1497167"/>
            <a:ext cx="8830228" cy="4322565"/>
          </a:xfrm>
          <a:prstGeom prst="rect">
            <a:avLst/>
          </a:prstGeom>
        </p:spPr>
      </p:pic>
    </p:spTree>
    <p:extLst>
      <p:ext uri="{BB962C8B-B14F-4D97-AF65-F5344CB8AC3E}">
        <p14:creationId xmlns:p14="http://schemas.microsoft.com/office/powerpoint/2010/main" val="2313143837"/>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1334</Words>
  <Application>Microsoft Office PowerPoint</Application>
  <PresentationFormat>Custom</PresentationFormat>
  <Paragraphs>131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Liberation Serif</vt:lpstr>
      <vt:lpstr>Arial</vt:lpstr>
      <vt:lpstr>Gothic821 Cn BT</vt:lpstr>
      <vt:lpstr>Lubalin Graph Book</vt:lpstr>
      <vt:lpstr>DejaVu Sans</vt:lpstr>
      <vt:lpstr>Liberation Sans</vt:lpstr>
      <vt:lpstr>Calibri</vt:lpstr>
      <vt:lpstr>Noto Sans Devanagari</vt:lpstr>
      <vt:lpstr>Default</vt:lpstr>
      <vt:lpstr>Ben Reynolds &amp; James Pyke</vt:lpstr>
      <vt:lpstr>INTRODUCTION</vt:lpstr>
      <vt:lpstr>KEY STAGES</vt:lpstr>
      <vt:lpstr>WHO’S IT FOR?</vt:lpstr>
      <vt:lpstr>OTHER GAMES</vt:lpstr>
      <vt:lpstr>OTHER GAMES</vt:lpstr>
      <vt:lpstr>OUR GAME</vt:lpstr>
      <vt:lpstr>GAMEPLAY &amp; MECHANICS</vt:lpstr>
      <vt:lpstr>SUBJECT SELECTION</vt:lpstr>
      <vt:lpstr>DIFFICULTY SELECTION</vt:lpstr>
      <vt:lpstr>COMPLETE CHALLENGES</vt:lpstr>
      <vt:lpstr>COMPLETE CHALLENGES</vt:lpstr>
      <vt:lpstr>COMPLETE CHALLENGES</vt:lpstr>
      <vt:lpstr>COMPLETE CHALLENGES</vt:lpstr>
      <vt:lpstr>EARN STICKERS</vt:lpstr>
      <vt:lpstr>SUBJECT SELECTION</vt:lpstr>
      <vt:lpstr>DIFFICULTY SELECTION</vt:lpstr>
      <vt:lpstr>EARN STICKERS</vt:lpstr>
      <vt:lpstr>HOW WILL IT BE PLAYED?</vt:lpstr>
      <vt:lpstr>ADDRESSING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Ben;James Pyke (s178316);Benjamin Reynolds (s177581)</dc:creator>
  <cp:lastModifiedBy>Ben Reynolds</cp:lastModifiedBy>
  <cp:revision>75</cp:revision>
  <dcterms:created xsi:type="dcterms:W3CDTF">2017-09-26T14:34:21Z</dcterms:created>
  <dcterms:modified xsi:type="dcterms:W3CDTF">2017-11-08T12:41:06Z</dcterms:modified>
</cp:coreProperties>
</file>